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5"/>
  </p:notesMasterIdLst>
  <p:handoutMasterIdLst>
    <p:handoutMasterId r:id="rId26"/>
  </p:handoutMasterIdLst>
  <p:sldIdLst>
    <p:sldId id="334" r:id="rId4"/>
    <p:sldId id="342" r:id="rId5"/>
    <p:sldId id="343" r:id="rId6"/>
    <p:sldId id="344" r:id="rId7"/>
    <p:sldId id="345" r:id="rId8"/>
    <p:sldId id="354" r:id="rId9"/>
    <p:sldId id="355" r:id="rId10"/>
    <p:sldId id="356" r:id="rId11"/>
    <p:sldId id="357" r:id="rId12"/>
    <p:sldId id="358" r:id="rId13"/>
    <p:sldId id="359" r:id="rId14"/>
    <p:sldId id="370" r:id="rId15"/>
    <p:sldId id="340" r:id="rId16"/>
    <p:sldId id="365" r:id="rId17"/>
    <p:sldId id="346" r:id="rId18"/>
    <p:sldId id="347" r:id="rId19"/>
    <p:sldId id="348" r:id="rId20"/>
    <p:sldId id="349" r:id="rId21"/>
    <p:sldId id="350" r:id="rId22"/>
    <p:sldId id="351" r:id="rId23"/>
    <p:sldId id="352" r:id="rId2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Stei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4660"/>
  </p:normalViewPr>
  <p:slideViewPr>
    <p:cSldViewPr>
      <p:cViewPr>
        <p:scale>
          <a:sx n="90" d="100"/>
          <a:sy n="90" d="100"/>
        </p:scale>
        <p:origin x="88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A00D579-D84A-410A-8678-C3C7D193A57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B6AE69B-1298-40DB-A637-F35C71797E2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5-06T22:2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14224 6763,'0'0,"0"-32,0 32,32 0,-32 0,31 0,33 0,-64 0,32 32,-1-32,1 0,0 32,0-32,-1 31,1-31,0 0,0 0,-32 0,31 32,-31-32,32 0,-32 32,32-32,-32 0,32 0,-32 0,31 0,-31 32,0-32,0 0,32 0,0 0,-32 31,0-31,32 0,-32 32,0-32,31 32,1-32,-32 32,32-32,-32 31,0 1,32-32,-32 0,0 32,0-32,0 32,-32-32,0 0,-31 31,31-31,0 32,-31-32,63 0,-32 0,0 0,0 0,32-32,-31 1,31-1,0 0,0 0,0 32,0-31,0 31,0-32,0 32,0-32,95 0,0 1,64-33,-64 64,0 0,-31 0,-32 0,31 0,-63 0,32 0,-32 0,0 32,0 0,0-32,0 31,0 1,-32 0,0 31,-31-31,-1 32,1-33,-1 1,33 0,-1 0,-32-32,33 0,-1 0,0 0,0-32,1 32,31-32,0 32,0-32,-32 1,32 31,0-32,0 0,0 0,0 1,0-1,0 32,32 0,-32-32,0 32,63 0,1 0,-33 0,33 0,31 0,-95 0,32 0,0 32,-32-32,0 32,0-32,-32 31,0 1,-31-32,-1 0,1 0,-1 0,32 0,-63 0,63 0,1-63,31 63,-32-32,0 0,32 0,0 1,0 31,0-32,0 0,0 32,0 0,32 0,-32-32,32 32,-1 0,1 0,63 0,-63 0,-32 0,32 0,0 0,-32 0,0 0,0 0,0 32,0 0,0-32,-32 32,-32-1,64-31,-31 0,-1 32,0-32,-31 0,63 0,-64-32,64-31,0 31,-32 0,32 1,0 31,0-32,0 0,0 32,0-32,0 32,0 0,32 0,-32 0,64 0,-64 0,31 0,1 0,0 0,0 0,-32 0,63 0,-63 0,0 32,32-32,-32 32,0-32,0 32,0-32,0 31,0-31,-32 32,32 0,-63-32,63 0,-32 0,32 0,0-32,0 32,0-32,0 32,0-31,0 31,63 0,-63 0,32-32,32 32,-33-32,1 32,32 0,-64 0,63 0,-63 0,32 0,-32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2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18926 7144 0,'-24'0'32,"-1"0"0,0 0 15,-25 0 16,-24 0 0,-1 0 15,1 0 16,0 0 16,-1 0 0,26 0 15,-1 0 16,0 0 15,26 0 16,-1 0 0,0-25 47,25 25 62,0-25 47,0 0 16,25 25 15,-25-24 16,25 24 31,-25-50 16,49 25 0,-49 0 15,0 1 16,0-1 15,0-50 16,0 26 0,0 24 16,0 25 15,25 0 63,0-25 0,0 25 15,49 0 16,25 0 15,0 50 16,1-26 0,-26 1 16,-74-25 15,25 0 16,-25 25 15,0 0 32,0 0 0,-99 24 15,24 26 16,-49-26 15,0 1 16,99-25 0,1-25 16,-51 0 15,50 0 16,1 0 0,-1 0 15,-25 0 16,25-50 16,1 25 0,-1 1 15,25-51 16,0 26 15,0 24 16,0-25 0,49-24 16,-49 49 15,25 0 16,25-25 0,24 1 15,-24 49 16,-1-25 16,26 25 0,-1 0 15,-24 0 16,24 0 15,-24 25 0,-25 24 16,-25-24 16,24 0 15,-24 0 16,0 0 0,0-1 15,0 26 16,-24-25 16,-26 25 0,0-26 15,1 26 16,-26-25 15,1 0 0,24-1 16,-24-24 16,0 0 15,24-49 16,0 24 0,26 0 15,24-24 16,0 24 16,0 0 0,0-50 15,0 51 16,24 24 15,-24-25 0,0 25 16,50 0 16,0 0 15,24 0 16,-24 0 0,-26 25 15,51-1 16,-50 51 16,-1-50 0,1 0 15,-25 24 16,0-49 15,0 25 0,0-25 16,0 50 16,0-26 15,-49 1 16,24 0 0,0-25 15,25 0 16,-25 0 16,0 0 0,1 0 15,-1 0 16,0 0 15,-25 0 0,50 0 32,0 0 15,0-25 47,0 25 16,25 0 0,25 0 15,-1 0 16,1 25 15,0 0 0,-1 0 16,-49-1 16,25 1 15,-25-25 63,0 0 15,-25 25 16,0-25 15,1 25 0,-1-25 16,0 0 62,25 0 32,0 0 0,-25 0 15,50 0 94,-25 0 15,0 0 16,25 25 16,-25-1 0,0-24 31,-25 25 15,25-25 16,-25 0 16,25 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27:43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21432 10344 0,'-25'0'47,"25"0"62,-25 0 16,-49 49 15,24-24 16,25-25 0,-49 50 16,49-50 15,0 0 16,0 24 15,1 1 0,-1-25 16,25 0 16,-25 0 62,0 50 0,25-50 16,-25 0 15,25 25 31,0-25 16,-49 49 16,24-24 15,0 0 0,25 0 94,0-25 15,0 24 0,-25 1 16,25 0 16,0-25 15,0 25 0,0 0 16,0-25 15,0 24 16,-25 1 0,25 0 16,-24-25 15,24 25 16,0 0 0,0-1 15,0-24 422,-25 25 15,25 0 16,0 0 15,-25 0 16,0-1 16,25 1 15,0 0 0,-25 0 16,25 0 15,0-25 16,-24 49 0,24-49 16,0 50 15,0-50 16,-25 25 0,25 0 15,0-1 16,0 1 16,-25 0 15,25 0 0,0-25 16,0 25 15,0-1 16,0-24 0,0 25 16,-25-25 15,25 25 16,0 0 0,0 0 15,0-25 32,0 24 15,0 1 0,0 0 16,0 0 15,0 0 16,25-25 16,-25 0 15,0 24 16,0-24 0,0 25 15,0-25 16,25 25 16,-25 0 15,0-25 16,25 0 15,-25 25 16,0-25 0,0 24 31,24-24 16,-24 25 62,0 0 16,25-25 15,-25 25 16,0-25 0,0 25 16,0-1 15,25-24 16,-25 25 0,25-25 15,-25 0 32,0 25 15,25-25 16,-25 50 15,0-50 16,24 0 0,-24 24 16,0-24 15,25 0 16,-25 25 0,25-25 31,-25 25 16,0-25 0,25 0 15,-25 25 16,25-25 15,0 0 16,-1 0 0,1 25 16,25 0 15,-50-25 16,25 0 0,-1 24 15,1-24 16,-25 0 16,25 25 0,-25-25 62,25 0 0,0 0 16,-1 0 15,-24 25 16,25-25 0,0 0 15,-25 0 16,25 0 16,0 0 0,-1 0 15,1 0 16,0 0 15,0 0 0,24 0 16,-49 0 16,25 0 15,25 0 16,-50 0 0,25 0 15,-1 0 16,-24 0 16,25 0 15,25-25 16,-50 25 15,25 0 0,-1 0 16,-24 0 16,25 0 15,25 0 16,-50 0 0,49 0 15,-49 0 16,25-25 16,25 25 0,-25 0 15,-1 0 16,26-24 15,-25 24 0,0 0 16,-25 0 16,25 0 15,-25 0 16,24 0 0,1-25 15,0 25 16,-25 0 16,50-25 0,-50 25 15,24-25 16,1 25 15,0 0 16,-25 0 31,25-25 16,-25 25 0,25 0 15,-25 0 16,24 0 16,-24 0 15,0-25 16,25 25 15,-25 0 0,0-24 16,25-1 16,0 25 15,0-25 16,-25 25 15,0-25 16,24 0 16,-24 25 0,25-24 15,-25-1 16,0 0 15,25 0 0,-25 25 16,0-49 16,25 49 15,0-50 0,-25 0 16,0 50 15,24-24 16,-24-1 16,0 25 0,0-25 15,0 25 16,0-50 15,0 50 0,0-24 16,25 24 16,-25-25 15,0 0 0,0 25 16,0-25 15,0 0 16,0 1 16,0-26 0,0 25 15,0-24 16,0 24 15,0-50 0,0 1 16,0-25 16,0 24 15,0 26 0,0 24 16,0-25 15,0 25 16,-25 1 16,25-1 0,0 25 15,-24 0 16,24-25 15,0 0 16,-50 0 296,25-24 16,-24-26 16,24 51 15,0-1 0,0-25 16,0 25 15,-24-49 16,24 49 0,-25 0 16,26-24 15,-1 24 16,0 0 15,0 25 0,0-25 16,1 1 16,-26 24 15,50-25 0,-25 25 16,-25-25 15,26 25 16,-26-25 0,25 25 16,0-25 15,-49 1 16,49 24 15,-24-25 0,-26-25 16,50 50 16,-24 0 15,24 0 0,-25-25 16,50 25 15,-24 0 16,-1 0 16,-25 0 15,25 50 16,-24-25 15,24 24 0,0-24 16,25 25 16,-25-25 15,1-1 0,-1 26 16,25-50 15,-25 50 16,25-50 0,-25 49 16,0-49 15,25 0 16,0 25 15,0-25 110,0 50 15,-24-50 16,24 0 31</inkml:trace>
  <inkml:trace contextRef="#ctx0" brushRef="#br1">16272 10864 0,'50'0'31,"-25"0"0,-1 0 0,26 0 16,-25 0 15,0 0 0,24 0 16,-24 50 16,25-50 15,-50 50 16,49-50 0,-49 74 15,25-24 16,0-1 16,0 1 0,24 24 15,-24-24 16,-25 0 15,25-1 0,0 26 16,0-51 16,-25 1 15,49 50 16,-24-51 0,0 26 15,0-25 16,-25 0 16,24 24 0,1-49 15,-25 50 16,0-50 15,25 25 0,-25-25 16,25 24 16,0 1 15,-1 25 16,1-25 0,25 24 15,-25-49 16,-1 25 16,-24 0 0,0-25 15,25 0 31,-25 25 156,0-25 63,25 0 0,-25 0 15,50 0 16,-50 0 16,24 24 0</inkml:trace>
  <inkml:trace contextRef="#ctx0" brushRef="#br1">16421 12278 0,'0'-24'46,"0"24"16,25 0 16,0-50 15,49-25 0,-74 26 16,74-26 15,-24-24 16,-50 25 0,50 24 16,-25 1 15,-25-26 16,0 26 15,24-1 0,26 0 16,0-24 16,24 0 15,-49-1 0,49-49 16,-24 50 15,-50 74 16,0-25 16,49 0 15,-24-25 16,0 26 15,-25 24 0,25-25 16,24-50 16,1 51 15,-50-1 0,25 25 31,-25 0 16,49-25 0,-24-25 16,-25 26 93,25 24 125,0-25 16,-25 25 15,0-25 0,25 0 31,-1-24 16,-24 49 0,0-25 16,25 25 15,-25 0 219</inkml:trace>
  <inkml:trace contextRef="#ctx0" brushRef="#br1">19770 12353 0,'0'-25'15,"0"25"47,0 0 16,24 0 15,1 50 16,-25-1 0,50 1 15,-25-1 16,0 1 16,-1 0 0,-24-26 15,0 26 16,0-50 15,0 25 63,0 0 15,25-1 16,0 26 16,-25-50 0,0 50 15,0-50 16,25 0 62,-25 24 16,25-24 15,-25 25 16,0-25 16</inkml:trace>
  <inkml:trace contextRef="#ctx0" brushRef="#br1">19695 12774 0,'0'0'78,"0"0"16,0-24 31,25-1 15,99-50 16,-49 26 16,-1 24 15,0 0 0,-49 0 16,0 25 31,0 0 125,0-24 15,-1 24 16</inkml:trace>
  <inkml:trace contextRef="#ctx0" brushRef="#br1">18877 16396 0,'0'0'94,"0"25"16,25 24 15,-1 1 0,26-25 16,-50 24 16,74-24 15,-74 25 16,75-25 0,-75-1 15,25-24 16</inkml:trace>
  <inkml:trace contextRef="#ctx0" brushRef="#br1">19199 16570 0,'0'0'78,"-25"0"16,1 0 15,-26 24 0,50-24 16,-25 0 15,25 0 16,-49 25 0,49 0 16,-25-25 15,25 25 16,-50 0 0,50-25 15,0 24 16,-25-24 125,25 25 31,-24 0 16,-1 0 15,25 0 0,-50-1 16,50-24 15,-25 0 16,25 0 250,0 0 0,0 0 15,25 0 16,25-24 15,-1-26 16,51 0 0,-76 26 16,26-26 15,0 50 16,-50 0 0,24-25 47,-24-24 0,50-1 15,-50 25 16,25 25 15,-25 0 16</inkml:trace>
  <inkml:trace contextRef="#ctx0" brushRef="#br1">18926 16421 0,'0'0'15,"25"25"16,0-1 16,25 1 15,-26 25 16,-24-1 0,50-24 15,-50 0 16,50 25 16,-26-26 0,-24 1 15,25-25 16,-25 25 15,0-25 0,25 0 47,0 50 16,-25-26 0,25 1 15,-25-25 16,0 25 16,24-25 15,1 0 109</inkml:trace>
  <inkml:trace contextRef="#ctx0" brushRef="#br1">21332 13419 0,'0'0'47,"-49"75"0,24-1 15,0 1 16,0-26 15,1-24 0,24-25 16,0 25 109,-25-25 16,25 25 15,-50-1 63,50-24 0,0 25 234,0-25 15,-25 50 0,25-1 16</inkml:trace>
  <inkml:trace contextRef="#ctx0" brushRef="#br1">20836 13717 0,'0'0'16,"0"0"31,0 0 0,25 0 16,25 0 15,-25-25 16,49 25 15,-24-25 0,-26 25 16,1 0 16,-25 0 15,50 0 78,-25 0 16,-25 0 0,24 0 15,1 0 47,-25 0 78,25 0 47,-25 0 16,50 25 15,-50-25 0,49 0 16,-24 0 15,-25 0 16,0 25 0,0-25 250</inkml:trace>
  <inkml:trace contextRef="#ctx0" brushRef="#br1">21407 14610 0</inkml:trace>
  <inkml:trace contextRef="#ctx0" brushRef="#br1">21382 14684 0,'0'0'171,"0"0"0</inkml:trace>
  <inkml:trace contextRef="#ctx0" brushRef="#br1">21357 14932 0</inkml:trace>
  <inkml:trace contextRef="#ctx0" brushRef="#br1">21357 14932 0,'0'-49'31,"25"-50"16,25-1 15,-50 26 16,24 24 0,-24 26 16,25-1 15,-25 0 16,25 0 15,0 25 0,-25-25 219,25-24 15,24 49 16,-49-25 0,25 0 62,25-25 16,-26 26 16,1 24 15</inkml:trace>
  <inkml:trace contextRef="#ctx0" brushRef="#br1">21308 14362 0,'0'0'344,"24"0"0,26 25 15,-25 0 16,24-1 15,1-24 0,0 25 16,24 0 16,0-25 15,-24 25 0,0-25 16,-50 0 15,24 0 16,-24 0 16,25 0 46,-25 25 32,25-25 15,-25 0 16,25 24 93,-25-24 0,49 0 16,-49 25 16,25 0 15,-25-25 0,0 0 16,25 0 31</inkml:trace>
  <inkml:trace contextRef="#ctx0" brushRef="#br1">17289 12774 0,'0'0'94,"0"0"15,0 0 0,0 25 16,-25-25 15,1 25 16,-26 25 0,0-26 16,26 1 15,-26-25 16,50 0 0,-25 0 78,25 25 31,0-25 31,-49 25 16,49-25 0,0 25 15,-25-25 32,25 0 140,-50 24 0,50-24 16,-49 25 15,49 0 16,0-25 15</inkml:trace>
  <inkml:trace contextRef="#ctx0" brushRef="#br1">16892 12874 0,'25'0'109,"0"24"16,0 1 16,49 0 15,-24 0 0,-25 0 16,24-1 15,-24-24 16,0 0 16,-25 25 15,0 0 94,25 0 15,-1 0 16,26-25 0,-50 24 16,25-24 15</inkml:trace>
  <inkml:trace contextRef="#ctx0" brushRef="#br1">17388 14560 0,'0'0'16,"0"0"78,0 0 15,0 25 16,-24 25 16,-1-25 15,-50-1 0,26 26 16,-1-50 15,-24 50 16,24-26 16,1-24 0,24 0 15,25 0 16,-25 0 31,25 25 16,-50-25 15,50 0 0,-24 25 16,24 0 15,-25-25 125,25 0 156</inkml:trace>
  <inkml:trace contextRef="#ctx0" brushRef="#br1">16868 14635 0,'0'0'47,"0"25"47,0-25 16,0 24 15,0-24 16,24 50 15,1-50 0,-25 0 16,25 25 16,-25-25 15,25 0 16,-25 25 15,0-25 16,25 24 0,-1-24 16,26 25 15,-25-25 16,-25 0 15,25 25 0,-1 0 16,1-25 187,0 25 16,-25-25 15,25 24 16,0-24 0,-1 0 16,-24 0 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27:4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7491 7665 0,'50'0'203,"24"0"16,0 0 0,1 0 15,-26 0 16,26 0 16,-1 0 0,1 0 15,74 0 16,-50 0 15,-25 0 0,-24 0 32,-25 0 0,24 0 15,-49 0 16,25-25 0,0 25 15,0 0 16,49 0 16,0-25 0,1 0 15,24 0 16,-25 25 15,1 0 0,-25 0 16,-26 0 16,1-24 15,50 24 16,-1-25 0,25 0 15,75 0 16,49 0 16,-99 1 0,-25 24 15,-49 0 16,0-25 15,-1 25 0,26 0 16,24 0 16,50 0 15,-50 0 16,25 25 0,-75-1 15,-24-24 16,0 0 16,0 0 390,49 25 15,50 0 16,-74-25 0,-1 0 15,-24 0 16,0 0 16,0 0 0,-25 0 31,25 0 15,-25 0 0,49 25 16,-24-25 16,0 0 15,25 0 16,-1 0 15,1 25 0,-1-25 16,1 0 16,0 24 0,-26-24 15,26 0 16,24 0 15,-24 0 0,0 0 16,-26 0 16,26 0 15,-25-24 16,24 24 0,1 0 15,0 0 16,-1 0 16,26 0 0,-1 0 15,-24 0 16,24 0 15,1 0 0,-26 0 16,1 0 16,-25 0 15,24 0 0,-24 0 16,-25 0 15,50 0 16,-50 0 16,49 0 0,-49 0 15,25 24 16,25-24 15,-26 0 0,51 25 16,-26-25 16,51 25 327,-1 0 16,-25 0 0,-24-25 15,24 24 16,1-24 16,-1 0 0,25 0 15,1 0 16,-26 25 15,0-25 0,1 0 16,-26 25 16,-24-25 15,0 0 0,0 0 16,0 0 15,-1 25 16,1-25 16,0 0 0,0 0 15,0 0 16,24 0 15,-24 0 0,25 0 16,-1 0 16,1 0 15,24 0 0,-24 0 16,24 0 15,-24 0 16,0 0 0,-1 0 16,1 0 15,-25 0 16,24 0 15,50 0 0,-49 0 16,24 0 16,1 0 15,-1 0 0,1 0 16,-1 0 15,-24 0 16,-1 0 0,-24 0 16,0 0 15,25 0 16,-26 0 15,1 0 0,25-25 16,123 0 390,100-24 16,0 49 15,-99 0 16,-75 0 0,-25 0 15,-24 0 16,24 0 16,-24 0 15,0 0 0,-1 0 16,1 0 15,24 0 16,-24 0 0,-1 0 16,-24 0 15,0 0 16,25 0 15,-26 0 0,1 0 16,25 0 16,-25 0 15,0 0 0,24 0 16,1 0 15,-1-25 16,26 25 0,-50 0 16,24 0 15,1 0 16,-1 0 0,26 0 15,-1 0 16,-24 0 16,24 0 15,-24 0 0,24 0 16,-24 0 15,-1 0 16,1 0 0,-25 0 16,149-25 343,49 25 15,-25 0 16,-74 0 16,-49 0 0,-1 0 15,0 0 16,-24 0 15,25 0 16,24 0 0,-25 0 16,25-25 15,-49 25 16,74 0 0,-74 0 15,-1-25 16,1 25 16,-25 0 0,24 0 15,-24 0 16,0 0 15,24 0 16,-24 0 0,25 0 16,24 0 15,1 0 16,-1 0 0,1 0 15,-26 0 16,26 0 16,-26 0 15,1 0 0,-1 0 16,-24 0 15,-25 0 16,50 0 0,-1 0 16,-24 0 15,50 0 16,-26 0 0,100 0 296,99 0 16,75 0 0,-100 0 15,-74 50 16,-1-25 16,-24-25 0,25 0 15,0 25 16,-50-25 15,-24 0 0,24 0 16,-25 0 16,-24 0 15,-25 0 16,0 0 0,24 0 15,-24 0 16,0 0 16,0 0 0,-25 0 15,49 0 16,1 0 15,-1 0 0,-24 0 16,25 0 16,24 0 15,-49 0 16,25 0 0,-25 0 15,-1 0 16,1 0 16,0 0 0,-25 0 15,50 0 16,-26 0 15,51 0 16,-26-25 0,26 0 16,24 25 15,-99 0 16,25 0 0,-25 0 31,49 0 16,1 0 0,24-25 15,-24 25 31,-25 0 0,0 0 16,-25 0 0,24 0 47,1 0 0,0-25 15,-25 25 16,50 0 16,-50 0 0,24 0 15,-24 0 31,25 0 47,0 0 16,0 0 0,-25 0 15,50 0 32,-50 0 0,24 0 46,26 0 63,-50 0 0,25 25 15,24-25 16,-49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27:4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7367 7640 0,'74'0'202,"26"0"16,-1 0 0,0 0 16,-25 0 15,1 0 16,-1 0 0,-24 0 15,-25 0 16,24 0 16,51 0 0,-26 0 31,50 0 0,-25 0 15,0 0 0,-49 0 16,0 0 16,-50 0 15,24 0 16,76 0 15,-26-25 16,50 0 16,25-24 0,-75 24 15,75 25 16,-99 0 15,-1 0 0,-49 0 16,25 0 31,50 0 16,24 0 0,25 0 15,-25 0 16,0-25 16,-24 25 0,-26 0 15,1 0 328,49 0 15,75 0 0,-1 25 16,-24 0 16,-74-25 15,-26 24 0,1-24 16,-25 25 15,-1-25 16,51 0 16,-1 0 0,1 0 15,49 0 16,25 0 15,-75 0 0,-24 0 16,-26 0 16,26 0 15,-25 0 0,24 0 16,1 0 15,24-25 16,1 25 16,-1 0 0,25-24 15,-49 24 16,0 0 15,-1 0 16,-24 0 0,25 0 16,24 0 15,1 0 0,-26-25 16,1 25 15,-1 0 16,-24 0 16,74 0 0,-49 0 15,24 0 16,-24 0 15,0 0 0,24 0 312,100 25 16,-1-1 16,26-24 15,-50 0 0,-75 0 16,-24 0 15,-26 0 16,26 0 16,24 0 0,100 0 15,0 0 16,-1 0 15,-73 0 0,-26-24 16,-49 24 16,24 0 15,-24 0 0,0 0 16,25 0 15,-26 0 16,26 0 0,49 0 16,-49 0 15,24 0 16,1 0 15,-26 0 0,1 0 16,-25 0 16,0 0 15,-1 0 0,26 0 16,0 0 15,-1 0 16,26 0 0,24 0 16,0 0 15,75 0 312,-1-25 16,51 25 15,-76 0 0,1 0 0,-74 0 16,-1 0 16,-24 0 15,24 0 16,-24 0 15,-26 0 16,1 0 0,50 0 16,-26 0 15,1 0 16,-1 0 0,26 0 0,-26 0 15,51 0 16,-1 0 16,-25 0 15,-24 0 0,24 0 16,-24 0 15,0 0 16,-1 0 0,50 0 16,-24 0 15,49 0 16,-25 0 312,50 0 0,74 0 15,25 25 16,-74-1 16,-25 1 0,-75-25 15,-24 25 16,-26 0 31,26-25 0,0 0 16,-25 25 15,173-25 16,-99 0 0,50 0 15,-50-25 16,-24 25 16,-26 0 0,1 0 15,49 0 16,-49 0 15,24 0 16,25 0 0,25 0 16,-24 0 15,-26 0 16,0 0 0,100 0 343,74 0 16,50-25 15,-50 25 0,-124 0 16,-50 0 15,25 0 16,-49 0 0,24 0 16,1 0 15,24 0 16,0 0 0,1 0 15,-26 0 16,0 0 16,-49 0 0,0 0 15,25 0 16,-1 0 15,-24 0 16,25 0 0,-1 0 16,26 0 15,-1 0 16,0 0 0,1 0 15,-50 0 16,49 0 16,-49 0 0,0 0 15,-1 0 16,26 0 15,-25 0 16,0 0 0,49 0 16,-49-25 15,0 25 16,0 0 15,24 0 32,1-25 0,-1 25 15,1 0 16,-25 0 15,-25 0 0,0 0 32,25 0 15,49 0 16,0 0 0,1 0 15,-50-24 16,24 24 16,-49 0 0,25 0 31,25-25 15,-26 25 0,1 0 16,0 0 16,0 0 15,-25 0 63,49 0 0,1 0 15,0 0 16,-50 0 15,49 0 0,-24 0 16,-25 0 47,50 0 31,-25 0 16,-25 0 0,24 0 15,-24 0 16,0 25 15,25-25 47,25 0 16,-25 0 15,-25 0 16,49 0 16,-24 0 15,-25 24 94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5-06T22:2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7398 7080,'0'0,"-32"0,0 32,32-32,0 0,0 32,-32-32,32 0,-31 0,31 0,-32 32,0-32,32 0,-32 0,32 0,-31 0,-1 0,32 0,-32 0,0 0,1 0,31 0,-32 0,32 0,0 0,-32 0,32 0,0-32,-32 32,32 0,0-32,-31 32,31-32,0 32,0-31,0 31,0-32,0 32,31 0,-31 0,32-32,-32 32,64 0,-64 0,31 0,1 0,0 0,0 0,-32 32,0-32,31 0,-31 32,32-1,-32 1,0 0,0 0,0-1,0 1,0 32,-32-64,1 31,-1-31,0 32,32-32,-63 32,31-32,0 0,-31 0,63 0,-32-32,0 32,0-32,32 32,0-31,-31 31,31-32,0 0,0 0,0 32,0-31,0-1,0 32,0-32,0 32,63-32,-63 32,64-31,-33 31,-31 0,64 0,-32 0,-1 0,-31 0,32 0,-32 0,0 0,0 31,0 1,0 0,-32 0,1-1,-1 1,-32-32,33 0,-1 0,-63 0,63 0,-32-32,33 1,-1-1,32 0,0 0,-32 1,32-1,0 0,0 32,0-32,0 1,0 31,32-32,0 32,-32-32,31 32,-31 0,32 0,-32 0,32 0,0 0,-1 0,-31 0,64 0,-64 32,63 0,-63-32,32 31,-32-31,0 32,0-32,0 32,0 0,0-32,0 31,-32-31,1 0,-33 0,1 0,-1 0,32-31,1 31,-1-32,32 0,0 32,0-32,0 32,0-31,0 31,0-32,32 0,31 32,-31 0,31 0,1-32,-32 32,31 0,1 0,-33 0,1 0,32 0,-64 32,31-32,-31 0,0 32,32-32,-32 32,0-32,0 31,0-31,0 32,0-32,-32 32,32 0,-63-32,-1 0,33 0,-1 0,-32-32,64 32,-31 0,31-32,0 32,0-32,0 1,0 31,95-32,-32 0,-31 0,63 1,-63 31,0-32,0 32,-32 0,31 0,1-32,32 32,-64 0,31 0,-31-32,0 1,-31 31,-1-32,32 32,-32 0,32 0,-32 0,1 0,31 0,-32 0,32 0,-32 0,32 0,-32 0,1 0,-1 0,0 0,0 0,1 0,-1-32,0 32,0 0,1 0,31 0,-32 0,0 0,32 0,0 32,0-32,-32 32,32-32,0 31,0 1,0-32,0 32,0-32,0 32,0-1,0-31,32 32,0-32,-32 0,0 0,32 0,-32 0,0 0,0 0,0-32,-32 32,0-31,32 31,-32 0,32 0,0 0,-31 0,31 0,-32 0,32 0,0 0,0 31,0-31,0 32,0-32,0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5-06T22:2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16764 10128,'-32'0,"32"-31,-32 31,32 0,-31-32,31 0,-32 32,0 0,32-32,-32 32,32 0,-31 0,31 0,-32-31,0 31,32 0,-32 0,32 0,-31 0,-1 0,32 0,-32 0,-31 31,63 1,-64-32,64 32,-32-32,32 32,0-1,-31-31,31 0,-32 0,32 32,0-32,0 32,0 0,0-32,0 31,0 1,0 0,0-32,0 0,0 32,32-32,-32 0,0 0,0 31,31-31,-31 0,64 0,-32 0,-1 0,33 0,-1 0,-31 0,32 0,-1 0,-63 0,64-31,-64 31,31 0,1 0,0 0,-32 0,32 0,-32-32,0 32,0 0,0 0,0 0,0 32,0-1,0-31,0 32,0-32,0 32,0-32,0 32,-32-32,32 31,0-31,-32 0,32 32,0-32,0 0,-32 0,32 32,0-32,-31 32,-1-32,32 0,-32 0,32 0,-32 0,1 0,-1 0,32 0,-32 0,32 0,-32 0,1-32,31 32,-32-32,32 0,0 1,0 31,0-32,0 32,0-64,0 33,32-1,-1-32,33 1,-1-1,-31 33,63-1,-63 0,0 32,0 0,-1 0,1 0,0 0,0 0,-32 0,0 0,31 32,-31 0,0-32,0 31,0-31,0 32,0 0,0-32,0 32,0-32,0 31,0-31,0 32,0 0,0 31,0-63,0 32,0 0,-31 0,-1-32,0 31,32-31,-32 0,1 32,-1 0,32-32,-64 0,64 0,-63 0,31 0,32 0,-63 0,63 0,-32 0,32 0,-32 0,0 0,32 0,-31 0,31 0,0-32,0 0,0 32,-32-31,32 31,0-32,0 0,0 32,0-32,0 32,0-31,0 31,0-32,0 0,0 32,0-32,0 32,0-31,0 31,0-32,32 32,-32-32,31 32,1 0,-32 0,32-32,-32 32,32 0,-1 0,-31 0,0 0,0 0,-31 0,31 0,-32 0,32 0,-32 0,0 0,32 0,-31 0,31 0,-32 0,32 32,-32-32,0 0,32 32,-31 0,31-32,0 31,0 1,0 0,0 0,0-32,0 31,0-31,0 0,0 0,63 0,-63 0,32 0,31-63,-31 63,0-64,0 64,-32-31,0-1,0 32,0-32,-32 32,32 0,-32 0,0 0,1 0,31 0,-32 0,32 0,-32 0,32 0,-32 0,32 32,-31 0,31-32,-32 31,32 1,0 0,0 0,-32-1,32-31,-32 32,32-32,0 32,32-32,0 0,31 0,1 0,-1 0,-31-32,0 32,-32 0,0-32,32 32,-32 0,0-31,0 31,0-32,0 32,0-32,-32 32,0 0,32-32,-32 32,32 0,-31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5-06T22:2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10350 12414,'0'0,"0"0,0 32,0 0,0-32,-31 32,31-32,-32 63,0-63,32 32,-32-32,32 32,-31-32,-1 31,0-31,0 0,1 0,31 0,-64 0,64 0,-32-31,32 31,-31-32,-1 0,32 0,-32 32,32-31,-32 31,32-32,0 32,0-32,0 0,0 32,0-63,32 31,0 32,-32-63,63 63,-31-32,0 0,31 0,-31 32,32 0,-64 0,31 0,33 0,-64 0,63 0,-63 0,32 32,-32-32,32 32,-32-32,0 32,32-32,-32 31,0 1,0-32,0 32,0-32,-32 0,32 32,-32-32,0 0,1 0,-1 0,32 0,-32 0,0 0,32 0,0 0,-31-32,31 32,0-32,0 0,0 32,0-31,0 31,0-32,0 32,0 0,63-32,-31 0,31 32,1-31,-64 31,63 0,-63 0,32 0,-32 31,0-31,0 64,0-64,-63 32,63-1,-64 1,64 0,-63 0,31-32,0 0,-31 0,31 0,32 0,-32 0,0 0,32-32,-31 0,31 32,0-32,0 1,0 31,0-32,0 32,0-32,0 32,0 0,31-32,33 1,-1-1,1 32,-32 0,-1 0,33 0,-64 0,32 0,-32 0,0 32,0-32,0 31,0-31,0 32,0 0,0-32,0 32,0-32,-32 31,32-31,-64 32,64 0,-31-32,-33 0,32 0,1 0,-1 0,0-32,32 32,-32 0,32-32,0 32,0-31,0 31,0-32,0 0,32 0,63 1,-31-1,-1 32,1-32,-1 32,-31 0,0 0,-32 0,32 0,-32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5-06T22:2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18415 12192,'-32'0,"32"32,-32-32,32 0,-31 0,-1 0,0 0,-63 0,63 0,-31 0,31 0,-32 0,33 0,-1 0,32 0,-32 0,32 0,-32 0,32 0,0 0,-31 32,31-32,-32 63,32-63,0 32,0-32,0 32,0-1,0-31,0 0,0 32,0-32,0 32,63 0,-31-32,32 0,-1 31,-31-31,31 0,-63 0,32 0,-32 0,32 0,-32-31,0 31,0-32,0 0,0 32,0-32,0 32,0-31,0 31,0-32,0 0,0 32,0-32,0 32,0-31,0-1,-32 32,32-32,-32 32,1 0,31 0,-32 0,0 0,0 0,-31 0,31 32,0 0,1-1,31-31,-32 32,32-32,0 32,0 0,0-32,0 31,0-31,0 0,32 32,-32 0,31-32,1 0,0 0,0 0,-1 0,1 0,-32 0,32 0,-32 0,32-32,-1 32,-31-32,0 1,0-1,32 32,-32-32,0 0,0 1,0-1,0 0,0 0,0 32,0-31,0 31,0-32,0 0,-32 32,1-32,-1 32,0 0,-31-31,63 31,-32 0,32 0,-32 0,32 0,-32 0,1 0,31 0,0 0,-32 0,32 31,0-31,0 32,0-32,0 32,0 0,0-32,63 31,33 1,62 0,-31 0,32-32,-95 0,-33 0,1 0,-32 0,0 0,0 0,0-32,0 32,0-32,0 0,0 32,0-31,0 31,0-32,-32 0,1 0,31 32,-32-31,0-1,0 32,32 0,-31 0,31-32,-32 32,0 0,32 0,-32 0,32 0,0 0,-31 64,-1-33,32 1,-32 32,32-64,-32 31,32 1,0-32,0 0,0 32,0-32,32 32,0-1,0-31,31 0,-31 32,0-32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5-06T22:2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7398 12351,'-32'0,"32"0,0 0,0-32,-32 32,0 0,1 0,-1-32,-32 32,-31 0,32 0,-1 0,32 0,-31 0,31 0,32 0,-32 0,1 0,31-31,0-1,0 0,31-63,33 31,-1 1,64 31,-63-31,-1 63,1 0,-1 0,-31 0,0 0,0 31,-1 1,-31 0,0-32,32 32,-32-1,0 1,0 32,0-33,0 1,0 32,0-33,-32 1,32-32,-31 32,31-32,-32 0,0 0,0-32,-31 0,31-31,0 31,32 0,0 1,-31 31,31-32,0 0,0 32,31 0,-31 0,32 0,0 0,0 32,-32-32,31 32,-31-32,0 31,0 1,0 0,0-32,0 32,0-1,-31-31,-1 32,32-32,-32 0,0 0,1 0,-1 0,32 0,0-32,-32 32,32-31,0 31,0-32,0 0,0 0,32 32,31 0,-31 0,0 0,-32 0,32 0,-32 0,0 0,0 0,0 32,0 0,0-32,0 32,-32-32,32 0,-32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2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14362 12105 0,'0'0'93,"25"0"16,0 0 15,74 0 0,25 0 16,-25 0 16,-24 0 15,-1 0 16,-24 0 0,-25 0 15,24 0 16,-49 0 16,25 24 0,-25-24 15,25 25 16,0-25 15,-25 0 0,24 0 16,-24 25 16,25-25 15,0 0 0,0 25 16,-25-25 15,25 25 32,-1-25 0,-24 0 46,0 0 156,25 0 16,-25 25 16,25-25 15,-25 0 0,25 0 16,0 0 15,-25 0 78,49 0 16,-24 0 16,25 0 15,-50 0 0,24 24 16,-24-24 140,0 0 16,-49 0 15,24 0 16,0 25 16,0-25 0,1 0 15,-1 0 16,0 0 15,0 0 0,0 0 16,25 25 16,-24-25 15,-1 0 0,0 0 16,25 0 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2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10269 6921 0,'0'0'63,"25"-25"15,0 0 16,0 25 0,25 0 15,-1-25 16,26 25 16,24 0 15,50 0 0,-50 0 16,25-25 15,-99 25 16,-25 0 0,24 0 31,-24 0 109,0 0 16,-24 25 31,-1 0 16,0 0 0,0 0 15,-24-1 16,-1 26 16,0-50 0,1 50 15,-26-26 16,51-24 15,-1 25 16,0-25 0,0 25 16,0-25 15,25 0 16,0 0 0,-24 0 31,-1 0 16,25 0 0,-25 25 78,0-25 15,25 0 16,-25 0 0,25 0 15,-24 0 250,24 25 0,-25-25 16,0 24 31,25-24 0,-25 0 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27: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8310 10269 0,'0'0'31,"0"-25"47,0 25 16,0 0 15,149-74 0,24 24 16,-24 26 16,-74 24 15,-51 0 0,26 0 31,-50 0 0,0 0 16,25 0 0,-25 24 31,0-24 16,0 25 15,0 50 0,0-51 16,0 1 16,0 25 15,0-25 0,0-1 16,0-24 15,25 25 16,-25-25 78,-50 0 16,25 0 15,0 25 0,1-25 16,-26 0 15,0 0 16,-24 0 0,24 0 16,1 0 15,49 0 16,-25 0 15,25 0 0,-25 0 16,25 0 16,-25 0 15,1 0 31,24 0 78,24 0 0,76 0 16,48-25 16,-24 0 15,-49 25 0,-75 0 16,25 0 15,-25 0 16,0 0 16,0 0 15,-50 0 16,0 0 15,-49 0 0,-25 25 16,50 0 16,24-25 15,25 0 0,-24 0 16,49 0 15,-25 0 32,25 0 93,25 0 0,-25 25 16,25 0 15,-1-25 16,-24 0 0,0 0 31,0 24 63,0-24 15,-24 25 0,-1-25 16,-25 25 15,1-25 16,24 0 0,25 0 16,-25 0 15,25 0 78,0 0 16,50 0 15,-26 0 16,26 0 0,-25 0 16,0 50 15,-25-50 16,24 0 0,-24 24 15,0 1 16,0-25 16,-24 0 15,-1 25 16,-25-25 15,1 25 16,24-25 0,0 0 16,0 0 15,0 0 16,25 0 0,0 0 31,0-25 16,0 0 15,0 0 16,25-24 15,0 24 16,25 25 0,-26 0 16,1 0 15,0 0 16,0 50 0,0-26 15,-25 1 16,0 0 16,0 0 0,0-25 15,0 25 16,0-25 15,0 24 16,0-24 0,-25 25 16,25-25 15,-25 0 16,0 0 0,0 0 15,25 0 16,0-25 16,0 25 15,0-49 16,25-26 15,0 51 16,25-1 0,-26 0 16,26 25 15,-50 0 16,50 0 15,-26 0 16,1 0 16,50 50 0,-1-26 15,-24 26 16,-26-50 15,-24 25 0,0-25 63,0 0 0,-49 25 15,-26-25 16,1 0 16,0 0 0,-26 0 15,51-50 16,24 25 15,-25-24 0,50 49 16,-24-25 16,24 0 15,0 25 16,0-25 0,0-24 15,0-1 16,24 25 16,26-24 0,24 24 15,-49-25 16,0 25 15,0 25 0,0 0 16,-1 0 16,1 0 15,25 0 16,-50 0 15,0 0 47,-25 0 16,-49 25 15,24-25 0,-24 25 16,24-25 16,0 0 15,1 0 16,49 0 0,0 0 47,0-25 15,0 0 16,0 1 15,0-1 0,25 25 16,-25-25 16,0 25 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1.m4a"/><Relationship Id="rId2" Type="http://schemas.openxmlformats.org/officeDocument/2006/relationships/audio" Target="../media/media11.m4a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media" Target="../media/media12.m4a"/><Relationship Id="rId4" Type="http://schemas.openxmlformats.org/officeDocument/2006/relationships/audio" Target="../media/media12.m4a"/><Relationship Id="rId3" Type="http://schemas.openxmlformats.org/officeDocument/2006/relationships/image" Target="../media/image17.png"/><Relationship Id="rId2" Type="http://schemas.openxmlformats.org/officeDocument/2006/relationships/customXml" Target="../ink/ink11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7.m4a"/><Relationship Id="rId3" Type="http://schemas.openxmlformats.org/officeDocument/2006/relationships/audio" Target="../media/media17.m4a"/><Relationship Id="rId2" Type="http://schemas.openxmlformats.org/officeDocument/2006/relationships/image" Target="../media/image18.png"/><Relationship Id="rId1" Type="http://schemas.openxmlformats.org/officeDocument/2006/relationships/customXml" Target="../ink/ink12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8.m4a"/><Relationship Id="rId3" Type="http://schemas.openxmlformats.org/officeDocument/2006/relationships/audio" Target="../media/media18.m4a"/><Relationship Id="rId2" Type="http://schemas.openxmlformats.org/officeDocument/2006/relationships/image" Target="../media/image19.png"/><Relationship Id="rId1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customXml" Target="../ink/ink4.xml"/><Relationship Id="rId7" Type="http://schemas.openxmlformats.org/officeDocument/2006/relationships/image" Target="../media/image7.png"/><Relationship Id="rId6" Type="http://schemas.openxmlformats.org/officeDocument/2006/relationships/customXml" Target="../ink/ink3.xml"/><Relationship Id="rId5" Type="http://schemas.openxmlformats.org/officeDocument/2006/relationships/image" Target="../media/image6.png"/><Relationship Id="rId4" Type="http://schemas.openxmlformats.org/officeDocument/2006/relationships/customXml" Target="../ink/ink2.xml"/><Relationship Id="rId3" Type="http://schemas.openxmlformats.org/officeDocument/2006/relationships/image" Target="../media/image5.png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1.png"/><Relationship Id="rId23" Type="http://schemas.microsoft.com/office/2007/relationships/media" Target="../media/media8.m4a"/><Relationship Id="rId22" Type="http://schemas.openxmlformats.org/officeDocument/2006/relationships/audio" Target="../media/media8.m4a"/><Relationship Id="rId21" Type="http://schemas.openxmlformats.org/officeDocument/2006/relationships/image" Target="../media/image14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3.png"/><Relationship Id="rId18" Type="http://schemas.openxmlformats.org/officeDocument/2006/relationships/customXml" Target="../ink/ink9.xml"/><Relationship Id="rId17" Type="http://schemas.openxmlformats.org/officeDocument/2006/relationships/image" Target="../media/image12.png"/><Relationship Id="rId16" Type="http://schemas.openxmlformats.org/officeDocument/2006/relationships/customXml" Target="../ink/ink8.xml"/><Relationship Id="rId15" Type="http://schemas.openxmlformats.org/officeDocument/2006/relationships/image" Target="../media/image11.png"/><Relationship Id="rId14" Type="http://schemas.openxmlformats.org/officeDocument/2006/relationships/customXml" Target="../ink/ink7.xml"/><Relationship Id="rId13" Type="http://schemas.openxmlformats.org/officeDocument/2006/relationships/image" Target="../media/image10.png"/><Relationship Id="rId12" Type="http://schemas.openxmlformats.org/officeDocument/2006/relationships/customXml" Target="../ink/ink6.xml"/><Relationship Id="rId11" Type="http://schemas.openxmlformats.org/officeDocument/2006/relationships/image" Target="../media/image9.png"/><Relationship Id="rId10" Type="http://schemas.openxmlformats.org/officeDocument/2006/relationships/customXml" Target="../ink/ink5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9.m4a"/><Relationship Id="rId2" Type="http://schemas.openxmlformats.org/officeDocument/2006/relationships/audio" Target="../media/media9.m4a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 Cover </a:t>
            </a:r>
            <a:r>
              <a:rPr lang="en-US" dirty="0">
                <a:sym typeface="Symbol" panose="05050102010706020507"/>
              </a:rPr>
              <a:t></a:t>
            </a:r>
            <a:r>
              <a:rPr lang="en-US" dirty="0"/>
              <a:t> 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easy to verify in time V+E (V number of nodes, E number of edges) that a certificate is an actual vertex cover.  </a:t>
            </a:r>
            <a:endParaRPr lang="en-US" dirty="0"/>
          </a:p>
          <a:p>
            <a:pPr lvl="1"/>
            <a:r>
              <a:rPr lang="en-US" dirty="0"/>
              <a:t>Go through the nodes, </a:t>
            </a:r>
            <a:endParaRPr lang="en-US" dirty="0"/>
          </a:p>
          <a:p>
            <a:pPr lvl="1"/>
            <a:r>
              <a:rPr lang="en-US" dirty="0"/>
              <a:t>mark each edge incident to any node in the vertex cover (time 2E) </a:t>
            </a:r>
            <a:endParaRPr lang="en-US" dirty="0"/>
          </a:p>
          <a:p>
            <a:pPr lvl="1"/>
            <a:r>
              <a:rPr lang="en-US" dirty="0"/>
              <a:t>and check that each edge is marked (time E).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38"/>
    </mc:Choice>
    <mc:Fallback>
      <p:transition spd="slow" advTm="30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3-CNF-SAT </a:t>
            </a:r>
            <a:r>
              <a:rPr lang="en-US" dirty="0">
                <a:sym typeface="Wingdings" panose="05000000000000000000" pitchFamily="2" charset="2"/>
              </a:rPr>
              <a:t> Solution to VC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r>
              <a:rPr lang="en-US" dirty="0"/>
              <a:t>Finally, we select one true literal from every clause gadget, and put the </a:t>
            </a:r>
            <a:r>
              <a:rPr lang="en-US" u="sng" dirty="0"/>
              <a:t>remaining</a:t>
            </a:r>
            <a:r>
              <a:rPr lang="en-US" dirty="0"/>
              <a:t> two nodes into the VC (here I choose the true literals in the clause gadgets to leave out of the vertex cover to be x</a:t>
            </a:r>
            <a:r>
              <a:rPr lang="en-US" baseline="-25000" dirty="0"/>
              <a:t>2</a:t>
            </a:r>
            <a:r>
              <a:rPr lang="en-US" dirty="0"/>
              <a:t>).  </a:t>
            </a:r>
            <a:endParaRPr lang="en-US" dirty="0"/>
          </a:p>
          <a:p>
            <a:pPr lvl="1"/>
            <a:r>
              <a:rPr lang="en-US" dirty="0"/>
              <a:t>We do this even if one or both of the remaining two nodes are true literals.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sec75-vc-ex1c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581400"/>
            <a:ext cx="6553200" cy="311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900"/>
    </mc:Choice>
    <mc:Fallback>
      <p:transition spd="slow" advTm="113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73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to VC </a:t>
            </a:r>
            <a:r>
              <a:rPr lang="en-US" dirty="0">
                <a:sym typeface="Wingdings" panose="05000000000000000000" pitchFamily="2" charset="2"/>
              </a:rPr>
              <a:t> Solution to 3-CNF-SAT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867400"/>
          </a:xfrm>
        </p:spPr>
        <p:txBody>
          <a:bodyPr/>
          <a:lstStyle/>
          <a:p>
            <a:r>
              <a:rPr lang="en-US" sz="2600" dirty="0"/>
              <a:t>We can see that in a satisfying assignment, every clause must have at least one literal that is true.  </a:t>
            </a:r>
            <a:endParaRPr lang="en-US" sz="2600" dirty="0"/>
          </a:p>
          <a:p>
            <a:r>
              <a:rPr lang="en-US" sz="2600" dirty="0"/>
              <a:t>Put the other two nodes of the clause into the vertex cover.  Then put one of the x</a:t>
            </a:r>
            <a:r>
              <a:rPr lang="en-US" sz="2600" baseline="-25000" dirty="0"/>
              <a:t>i</a:t>
            </a:r>
            <a:r>
              <a:rPr lang="en-US" sz="2600" dirty="0"/>
              <a:t> or into the cover.  </a:t>
            </a:r>
            <a:endParaRPr lang="en-US" sz="2600" dirty="0"/>
          </a:p>
          <a:p>
            <a:r>
              <a:rPr lang="en-US" sz="2600" dirty="0"/>
              <a:t>Exactly one element of each variable clause is chosen, so this is a satisfying assignment of the variables for 3-CNF-SAT.</a:t>
            </a:r>
            <a:endParaRPr lang="en-US" sz="2600" dirty="0"/>
          </a:p>
          <a:p>
            <a:endParaRPr lang="en-US" dirty="0"/>
          </a:p>
        </p:txBody>
      </p:sp>
      <p:pic>
        <p:nvPicPr>
          <p:cNvPr id="4" name="Picture 3" descr="sec75-vc-ex1c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86200"/>
            <a:ext cx="5867400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96"/>
    </mc:Choice>
    <mc:Fallback>
      <p:transition spd="slow" advTm="29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73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Solution to VC </a:t>
            </a:r>
            <a:r>
              <a:rPr lang="en-US" dirty="0">
                <a:sym typeface="Wingdings" panose="05000000000000000000" pitchFamily="2" charset="2"/>
              </a:rPr>
              <a:t> Solution to 3-CNF-SAT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867400"/>
          </a:xfrm>
        </p:spPr>
        <p:txBody>
          <a:bodyPr/>
          <a:lstStyle/>
          <a:p>
            <a:r>
              <a:rPr lang="en-US" sz="2600" dirty="0"/>
              <a:t>Here’s another way to look at it.</a:t>
            </a:r>
            <a:endParaRPr lang="en-US" sz="2600" dirty="0"/>
          </a:p>
          <a:p>
            <a:r>
              <a:rPr lang="en-US" sz="2600" dirty="0"/>
              <a:t>Suppose that you choose !x2 as part of the solution to 3-CNF-SAT.  Then you wouldn’t choose x2.  So the edges </a:t>
            </a:r>
            <a:r>
              <a:rPr lang="en-US" sz="2600" dirty="0">
                <a:solidFill>
                  <a:srgbClr val="FF0000"/>
                </a:solidFill>
              </a:rPr>
              <a:t>X-</a:t>
            </a:r>
            <a:r>
              <a:rPr lang="en-US" sz="2600" dirty="0" err="1">
                <a:solidFill>
                  <a:srgbClr val="FF0000"/>
                </a:solidFill>
              </a:rPr>
              <a:t>ed</a:t>
            </a:r>
            <a:r>
              <a:rPr lang="en-US" sz="2600" dirty="0">
                <a:solidFill>
                  <a:srgbClr val="FF0000"/>
                </a:solidFill>
              </a:rPr>
              <a:t> out in red</a:t>
            </a:r>
            <a:r>
              <a:rPr lang="en-US" sz="2600" dirty="0"/>
              <a:t> can’t be covered without choosing x2.</a:t>
            </a:r>
            <a:endParaRPr lang="en-US" sz="2600" dirty="0"/>
          </a:p>
          <a:p>
            <a:r>
              <a:rPr lang="en-US" sz="2600" dirty="0"/>
              <a:t>So any vertex cover following the rules set up above will </a:t>
            </a:r>
            <a:r>
              <a:rPr lang="en-US" dirty="0"/>
              <a:t>generate a solution to the 3-CNF-SAT problem.</a:t>
            </a:r>
            <a:endParaRPr lang="en-US" sz="2600" dirty="0"/>
          </a:p>
        </p:txBody>
      </p:sp>
      <p:pic>
        <p:nvPicPr>
          <p:cNvPr id="4" name="Picture 3" descr="sec75-vc-ex1c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886200"/>
            <a:ext cx="5867400" cy="2362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5857920" y="3598560"/>
              <a:ext cx="2286360" cy="2482920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5857920" y="3598560"/>
                <a:ext cx="2286360" cy="2482920"/>
              </a:xfrm>
              <a:prstGeom prst="rect"/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57"/>
    </mc:Choice>
    <mc:Fallback>
      <p:transition spd="slow" advTm="43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Subset Sum problem is the problem of determining whether a specific subset of a set of numbers sums to a certain value.</a:t>
            </a:r>
            <a:endParaRPr lang="en-US" dirty="0"/>
          </a:p>
          <a:p>
            <a:pPr lvl="1"/>
            <a:r>
              <a:rPr lang="en-US" dirty="0"/>
              <a:t>SUBSET-SUM = (&lt;</a:t>
            </a:r>
            <a:r>
              <a:rPr lang="en-US" dirty="0" err="1"/>
              <a:t>S,t</a:t>
            </a:r>
            <a:r>
              <a:rPr lang="en-US" dirty="0"/>
              <a:t>&gt; : there is a subset S’ </a:t>
            </a:r>
            <a:r>
              <a:rPr lang="en-US" dirty="0">
                <a:sym typeface="Symbol" panose="05050102010706020507" pitchFamily="18" charset="2"/>
              </a:rPr>
              <a:t> S such that t = </a:t>
            </a:r>
            <a:r>
              <a:rPr lang="en-US" baseline="-25000" dirty="0" err="1">
                <a:sym typeface="Symbol" panose="05050102010706020507" pitchFamily="18" charset="2"/>
              </a:rPr>
              <a:t>sS</a:t>
            </a:r>
            <a:r>
              <a:rPr lang="en-US" baseline="-25000" dirty="0">
                <a:sym typeface="Symbol" panose="05050102010706020507" pitchFamily="18" charset="2"/>
              </a:rPr>
              <a:t>’</a:t>
            </a:r>
            <a:r>
              <a:rPr lang="en-US" dirty="0">
                <a:sym typeface="Symbol" panose="05050102010706020507" pitchFamily="18" charset="2"/>
              </a:rPr>
              <a:t> s}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98"/>
    </mc:Choice>
    <mc:Fallback>
      <p:transition spd="slow" advTm="28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Sum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example of such a problem is making a given amount of change with a limited number of coins of given denominations.</a:t>
            </a:r>
            <a:endParaRPr lang="en-US" dirty="0"/>
          </a:p>
          <a:p>
            <a:pPr lvl="1"/>
            <a:r>
              <a:rPr lang="en-US" dirty="0"/>
              <a:t>Although there are constraints on the money changing problem that make it possible to solve in time P using Dynamic Programming.</a:t>
            </a:r>
            <a:endParaRPr lang="en-US" dirty="0"/>
          </a:p>
          <a:p>
            <a:pPr lvl="2"/>
            <a:r>
              <a:rPr lang="en-US" dirty="0"/>
              <a:t>In particular, there are always pennies available.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89"/>
    </mc:Choice>
    <mc:Fallback>
      <p:transition spd="slow" advTm="41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3-CNF-SAT to a Subset-Sum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no clause in the 3-CNF-SAT has both a variable and its negation, and each variable appears in at least one clause.</a:t>
            </a:r>
            <a:endParaRPr lang="en-US" dirty="0"/>
          </a:p>
          <a:p>
            <a:r>
              <a:rPr lang="en-US" dirty="0"/>
              <a:t>Create a table with one column for each of the </a:t>
            </a:r>
            <a:r>
              <a:rPr lang="en-US" i="1" dirty="0"/>
              <a:t>n</a:t>
            </a:r>
            <a:r>
              <a:rPr lang="en-US" dirty="0"/>
              <a:t> variables and one for each of the </a:t>
            </a:r>
            <a:r>
              <a:rPr lang="en-US" i="1" dirty="0"/>
              <a:t>k</a:t>
            </a:r>
            <a:r>
              <a:rPr lang="en-US" dirty="0"/>
              <a:t> clauses.</a:t>
            </a:r>
            <a:endParaRPr lang="en-US" dirty="0"/>
          </a:p>
          <a:p>
            <a:r>
              <a:rPr lang="en-US" sz="2400" dirty="0">
                <a:sym typeface="Symbol" panose="05050102010706020507" pitchFamily="18" charset="2"/>
              </a:rPr>
              <a:t>Example:   = ( x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 !x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 !x</a:t>
            </a:r>
            <a:r>
              <a:rPr lang="en-US" sz="2400" baseline="-25000" dirty="0">
                <a:sym typeface="Symbol" panose="05050102010706020507" pitchFamily="18" charset="2"/>
              </a:rPr>
              <a:t>3</a:t>
            </a:r>
            <a:r>
              <a:rPr lang="en-US" sz="2400" dirty="0">
                <a:sym typeface="Symbol" panose="05050102010706020507" pitchFamily="18" charset="2"/>
              </a:rPr>
              <a:t> )  ( !x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 !x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 !x</a:t>
            </a:r>
            <a:r>
              <a:rPr lang="en-US" sz="2400" baseline="-25000" dirty="0">
                <a:sym typeface="Symbol" panose="05050102010706020507" pitchFamily="18" charset="2"/>
              </a:rPr>
              <a:t>3</a:t>
            </a:r>
            <a:r>
              <a:rPr lang="en-US" sz="2400" dirty="0">
                <a:sym typeface="Symbol" panose="05050102010706020507" pitchFamily="18" charset="2"/>
              </a:rPr>
              <a:t> )  ( !x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 !x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 x</a:t>
            </a:r>
            <a:r>
              <a:rPr lang="en-US" sz="2400" baseline="-25000" dirty="0">
                <a:sym typeface="Symbol" panose="05050102010706020507" pitchFamily="18" charset="2"/>
              </a:rPr>
              <a:t>3</a:t>
            </a:r>
            <a:r>
              <a:rPr lang="en-US" sz="2400" dirty="0">
                <a:sym typeface="Symbol" panose="05050102010706020507" pitchFamily="18" charset="2"/>
              </a:rPr>
              <a:t> )  ( x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 x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 x</a:t>
            </a:r>
            <a:r>
              <a:rPr lang="en-US" sz="2400" baseline="-25000" dirty="0">
                <a:sym typeface="Symbol" panose="05050102010706020507" pitchFamily="18" charset="2"/>
              </a:rPr>
              <a:t>3</a:t>
            </a:r>
            <a:r>
              <a:rPr lang="en-US" sz="2400" dirty="0">
                <a:sym typeface="Symbol" panose="05050102010706020507" pitchFamily="18" charset="2"/>
              </a:rPr>
              <a:t> )</a:t>
            </a:r>
            <a:endParaRPr lang="en-US" sz="2400" dirty="0">
              <a:sym typeface="Symbol" panose="05050102010706020507" pitchFamily="18" charset="2"/>
            </a:endParaRPr>
          </a:p>
          <a:p>
            <a:pPr lvl="1"/>
            <a:r>
              <a:rPr lang="en-US" dirty="0"/>
              <a:t>Since n = 3 and k = 4, it starts off like this: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43000" y="4572000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C4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27"/>
    </mc:Choice>
    <mc:Fallback>
      <p:transition spd="slow" advTm="55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4683"/>
          </a:xfrm>
        </p:spPr>
        <p:txBody>
          <a:bodyPr>
            <a:normAutofit fontScale="90000"/>
          </a:bodyPr>
          <a:lstStyle/>
          <a:p>
            <a:r>
              <a:rPr lang="en-US" dirty="0"/>
              <a:t>Mapping 3-CNF-SAT to Table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4683"/>
            <a:ext cx="8229600" cy="5135563"/>
          </a:xfrm>
        </p:spPr>
        <p:txBody>
          <a:bodyPr>
            <a:normAutofit/>
          </a:bodyPr>
          <a:lstStyle/>
          <a:p>
            <a:r>
              <a:rPr lang="en-US" sz="2400" dirty="0"/>
              <a:t>For each variable x</a:t>
            </a:r>
            <a:r>
              <a:rPr lang="en-US" sz="2400" baseline="-25000" dirty="0"/>
              <a:t>i</a:t>
            </a:r>
            <a:r>
              <a:rPr lang="en-US" sz="2400" dirty="0"/>
              <a:t>, there are two rows, v</a:t>
            </a:r>
            <a:r>
              <a:rPr lang="en-US" sz="2400" baseline="-25000" dirty="0"/>
              <a:t>i</a:t>
            </a:r>
            <a:r>
              <a:rPr lang="en-US" sz="2400" dirty="0"/>
              <a:t> and v</a:t>
            </a:r>
            <a:r>
              <a:rPr lang="en-US" sz="2400" baseline="-25000" dirty="0"/>
              <a:t>i</a:t>
            </a:r>
            <a:r>
              <a:rPr lang="en-US" sz="2400" baseline="30000" dirty="0"/>
              <a:t>’</a:t>
            </a:r>
            <a:r>
              <a:rPr lang="en-US" sz="2400" dirty="0"/>
              <a:t>.  </a:t>
            </a:r>
            <a:endParaRPr lang="en-US" sz="2400" dirty="0"/>
          </a:p>
          <a:p>
            <a:pPr lvl="1"/>
            <a:r>
              <a:rPr lang="en-US" sz="2000" dirty="0"/>
              <a:t>v</a:t>
            </a:r>
            <a:r>
              <a:rPr lang="en-US" sz="2000" baseline="-25000" dirty="0"/>
              <a:t>i</a:t>
            </a:r>
            <a:r>
              <a:rPr lang="en-US" sz="2000" dirty="0"/>
              <a:t> and v</a:t>
            </a:r>
            <a:r>
              <a:rPr lang="en-US" sz="2000" baseline="-25000" dirty="0"/>
              <a:t>i</a:t>
            </a:r>
            <a:r>
              <a:rPr lang="en-US" sz="2000" dirty="0"/>
              <a:t>’ = 1 in column x</a:t>
            </a:r>
            <a:r>
              <a:rPr lang="en-US" sz="2000" baseline="-25000" dirty="0"/>
              <a:t>i</a:t>
            </a:r>
            <a:r>
              <a:rPr lang="en-US" sz="2000" dirty="0"/>
              <a:t>, else 0</a:t>
            </a:r>
            <a:endParaRPr lang="en-US" sz="2000" dirty="0"/>
          </a:p>
          <a:p>
            <a:pPr lvl="1"/>
            <a:r>
              <a:rPr lang="en-US" sz="2000" dirty="0"/>
              <a:t>v</a:t>
            </a:r>
            <a:r>
              <a:rPr lang="en-US" sz="2000" baseline="-25000" dirty="0"/>
              <a:t>i</a:t>
            </a:r>
            <a:r>
              <a:rPr lang="en-US" sz="2000" dirty="0"/>
              <a:t> = 1 in column </a:t>
            </a:r>
            <a:r>
              <a:rPr lang="en-US" sz="2000" dirty="0" err="1"/>
              <a:t>C</a:t>
            </a:r>
            <a:r>
              <a:rPr lang="en-US" sz="2000" baseline="-25000" dirty="0" err="1"/>
              <a:t>j</a:t>
            </a:r>
            <a:r>
              <a:rPr lang="en-US" sz="2000" dirty="0"/>
              <a:t> if x</a:t>
            </a:r>
            <a:r>
              <a:rPr lang="en-US" sz="2000" baseline="-25000" dirty="0"/>
              <a:t>i</a:t>
            </a:r>
            <a:r>
              <a:rPr lang="en-US" sz="2000" dirty="0"/>
              <a:t> is in clause </a:t>
            </a:r>
            <a:r>
              <a:rPr lang="en-US" sz="2000" dirty="0" err="1"/>
              <a:t>C</a:t>
            </a:r>
            <a:r>
              <a:rPr lang="en-US" sz="2000" baseline="-25000" dirty="0" err="1"/>
              <a:t>j</a:t>
            </a:r>
            <a:r>
              <a:rPr lang="en-US" sz="2000" baseline="-25000" dirty="0"/>
              <a:t>,</a:t>
            </a:r>
            <a:r>
              <a:rPr lang="en-US" sz="2000" dirty="0"/>
              <a:t> else 0</a:t>
            </a:r>
            <a:endParaRPr lang="en-US" sz="2000" dirty="0"/>
          </a:p>
          <a:p>
            <a:pPr lvl="1"/>
            <a:r>
              <a:rPr lang="en-US" sz="2000" dirty="0"/>
              <a:t>v</a:t>
            </a:r>
            <a:r>
              <a:rPr lang="en-US" sz="2000" baseline="-25000" dirty="0"/>
              <a:t>i</a:t>
            </a:r>
            <a:r>
              <a:rPr lang="en-US" sz="2000" dirty="0"/>
              <a:t>‘ = 1 in column </a:t>
            </a:r>
            <a:r>
              <a:rPr lang="en-US" sz="2000" dirty="0" err="1"/>
              <a:t>C</a:t>
            </a:r>
            <a:r>
              <a:rPr lang="en-US" sz="2000" baseline="-25000" dirty="0" err="1"/>
              <a:t>j</a:t>
            </a:r>
            <a:r>
              <a:rPr lang="en-US" sz="2000" dirty="0"/>
              <a:t> if !x</a:t>
            </a:r>
            <a:r>
              <a:rPr lang="en-US" sz="2000" baseline="-25000" dirty="0"/>
              <a:t>i</a:t>
            </a:r>
            <a:r>
              <a:rPr lang="en-US" sz="2000" dirty="0"/>
              <a:t> is in clause </a:t>
            </a:r>
            <a:r>
              <a:rPr lang="en-US" sz="2000" dirty="0" err="1"/>
              <a:t>C</a:t>
            </a:r>
            <a:r>
              <a:rPr lang="en-US" sz="2000" baseline="-25000" dirty="0" err="1"/>
              <a:t>j</a:t>
            </a:r>
            <a:r>
              <a:rPr lang="en-US" sz="2000" dirty="0"/>
              <a:t>, else 0</a:t>
            </a:r>
            <a:endParaRPr lang="en-US" sz="2000" baseline="-25000" dirty="0"/>
          </a:p>
          <a:p>
            <a:r>
              <a:rPr lang="en-US" sz="2400" dirty="0">
                <a:sym typeface="Symbol" panose="05050102010706020507" pitchFamily="18" charset="2"/>
              </a:rPr>
              <a:t> = ( x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 !x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 !x</a:t>
            </a:r>
            <a:r>
              <a:rPr lang="en-US" sz="2400" baseline="-25000" dirty="0">
                <a:sym typeface="Symbol" panose="05050102010706020507" pitchFamily="18" charset="2"/>
              </a:rPr>
              <a:t>3</a:t>
            </a:r>
            <a:r>
              <a:rPr lang="en-US" sz="2400" dirty="0">
                <a:sym typeface="Symbol" panose="05050102010706020507" pitchFamily="18" charset="2"/>
              </a:rPr>
              <a:t> )  ( !x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 !x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 !x</a:t>
            </a:r>
            <a:r>
              <a:rPr lang="en-US" sz="2400" baseline="-25000" dirty="0">
                <a:sym typeface="Symbol" panose="05050102010706020507" pitchFamily="18" charset="2"/>
              </a:rPr>
              <a:t>3</a:t>
            </a:r>
            <a:r>
              <a:rPr lang="en-US" sz="2400" dirty="0">
                <a:sym typeface="Symbol" panose="05050102010706020507" pitchFamily="18" charset="2"/>
              </a:rPr>
              <a:t> )  ( !x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 !x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 x</a:t>
            </a:r>
            <a:r>
              <a:rPr lang="en-US" sz="2400" baseline="-25000" dirty="0">
                <a:sym typeface="Symbol" panose="05050102010706020507" pitchFamily="18" charset="2"/>
              </a:rPr>
              <a:t>3</a:t>
            </a:r>
            <a:r>
              <a:rPr lang="en-US" sz="2400" dirty="0">
                <a:sym typeface="Symbol" panose="05050102010706020507" pitchFamily="18" charset="2"/>
              </a:rPr>
              <a:t> )  ( x</a:t>
            </a:r>
            <a:r>
              <a:rPr lang="en-US" sz="2400" baseline="-25000" dirty="0">
                <a:sym typeface="Symbol" panose="05050102010706020507" pitchFamily="18" charset="2"/>
              </a:rPr>
              <a:t>1</a:t>
            </a:r>
            <a:r>
              <a:rPr lang="en-US" sz="2400" dirty="0">
                <a:sym typeface="Symbol" panose="05050102010706020507" pitchFamily="18" charset="2"/>
              </a:rPr>
              <a:t>  x</a:t>
            </a:r>
            <a:r>
              <a:rPr lang="en-US" sz="2400" baseline="-25000" dirty="0">
                <a:sym typeface="Symbol" panose="05050102010706020507" pitchFamily="18" charset="2"/>
              </a:rPr>
              <a:t>2</a:t>
            </a:r>
            <a:r>
              <a:rPr lang="en-US" sz="2400" dirty="0">
                <a:sym typeface="Symbol" panose="05050102010706020507" pitchFamily="18" charset="2"/>
              </a:rPr>
              <a:t>  x</a:t>
            </a:r>
            <a:r>
              <a:rPr lang="en-US" sz="2400" baseline="-25000" dirty="0">
                <a:sym typeface="Symbol" panose="05050102010706020507" pitchFamily="18" charset="2"/>
              </a:rPr>
              <a:t>3</a:t>
            </a:r>
            <a:r>
              <a:rPr lang="en-US" sz="2400" dirty="0">
                <a:sym typeface="Symbol" panose="05050102010706020507" pitchFamily="18" charset="2"/>
              </a:rPr>
              <a:t> )</a:t>
            </a:r>
            <a:endParaRPr lang="en-US" sz="2400" dirty="0">
              <a:sym typeface="Symbol" panose="05050102010706020507" pitchFamily="18" charset="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43000" y="3221744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V1’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V2’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V3’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181"/>
    </mc:Choice>
    <mc:Fallback>
      <p:transition spd="slow" advTm="97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" y="0"/>
            <a:ext cx="2871730" cy="1219200"/>
          </a:xfrm>
        </p:spPr>
        <p:txBody>
          <a:bodyPr>
            <a:normAutofit fontScale="90000"/>
          </a:bodyPr>
          <a:lstStyle/>
          <a:p>
            <a:r>
              <a:rPr lang="en-US" dirty="0"/>
              <a:t>Mapping 3-CNF-SAT to Table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952" y="1219200"/>
            <a:ext cx="2895600" cy="486664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target is a number “1114444”</a:t>
            </a:r>
            <a:endParaRPr lang="en-US" sz="2400" dirty="0"/>
          </a:p>
          <a:p>
            <a:r>
              <a:rPr lang="en-US" sz="2400" dirty="0"/>
              <a:t>1, 2, or 3 variables in each clause must be true.</a:t>
            </a:r>
            <a:endParaRPr lang="en-US" sz="2400" dirty="0"/>
          </a:p>
          <a:p>
            <a:r>
              <a:rPr lang="en-US" sz="2400" dirty="0"/>
              <a:t>2 “slack” rows per clause allow the sum of a column to be 4, if and only if 1,2, or 3 variables in the clause are true. 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910289" y="152400"/>
          <a:ext cx="6096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V1’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V2’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V3’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S1’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S2’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S3’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S4’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Ink 4"/>
              <p14:cNvContentPartPr/>
              <p14:nvPr/>
            </p14:nvContentPartPr>
            <p14:xfrm>
              <a:off x="2696760" y="2661120"/>
              <a:ext cx="6340320" cy="134280"/>
            </p14:xfrm>
          </p:contentPart>
        </mc:Choice>
        <mc:Fallback xmlns="">
          <p:pic>
            <p:nvPicPr>
              <p:cNvPr id="5" name="Ink 4"/>
            </p:nvPicPr>
            <p:blipFill>
              <a:blip r:embed="rId2"/>
            </p:blipFill>
            <p:spPr>
              <a:xfrm>
                <a:off x="2696760" y="2661120"/>
                <a:ext cx="6340320" cy="134280"/>
              </a:xfrm>
              <a:prstGeom prst="rect"/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654"/>
    </mc:Choice>
    <mc:Fallback>
      <p:transition spd="slow" advTm="130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" y="0"/>
            <a:ext cx="2871730" cy="1447800"/>
          </a:xfrm>
        </p:spPr>
        <p:txBody>
          <a:bodyPr>
            <a:normAutofit fontScale="90000"/>
          </a:bodyPr>
          <a:lstStyle/>
          <a:p>
            <a:r>
              <a:rPr lang="en-US" dirty="0"/>
              <a:t>Mapping 3-CNF-SAT to Table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952" y="1600200"/>
            <a:ext cx="2895600" cy="4485640"/>
          </a:xfrm>
        </p:spPr>
        <p:txBody>
          <a:bodyPr>
            <a:normAutofit/>
          </a:bodyPr>
          <a:lstStyle/>
          <a:p>
            <a:r>
              <a:rPr lang="en-US" sz="2400" dirty="0"/>
              <a:t>Choose those rows such that in each column, the sum of the digits in that column of the chosen rows equals the digit of t in that row.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910289" y="152400"/>
          <a:ext cx="6096000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V1’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V2’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V3’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S1’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S2’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S3’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S4’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Ink 4"/>
              <p14:cNvContentPartPr/>
              <p14:nvPr/>
            </p14:nvContentPartPr>
            <p14:xfrm>
              <a:off x="2652120" y="2696760"/>
              <a:ext cx="6402960" cy="63000"/>
            </p14:xfrm>
          </p:contentPart>
        </mc:Choice>
        <mc:Fallback xmlns="">
          <p:pic>
            <p:nvPicPr>
              <p:cNvPr id="5" name="Ink 4"/>
            </p:nvPicPr>
            <p:blipFill>
              <a:blip r:embed="rId2"/>
            </p:blipFill>
            <p:spPr>
              <a:xfrm>
                <a:off x="2652120" y="2696760"/>
                <a:ext cx="6402960" cy="63000"/>
              </a:xfrm>
              <a:prstGeom prst="rect"/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51"/>
    </mc:Choice>
    <mc:Fallback>
      <p:transition spd="slow" advTm="47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Subset-Sum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we’ve showed how to map 3-CNF-SAT to the subset sum problem in polynomial time.</a:t>
            </a:r>
            <a:endParaRPr lang="en-US" dirty="0"/>
          </a:p>
          <a:p>
            <a:r>
              <a:rPr lang="en-US" dirty="0"/>
              <a:t>Now we prove that if a 3-CNF-SAT problem has a solution, then the corresponding subset-sum problem has a solution.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26"/>
    </mc:Choice>
    <mc:Fallback>
      <p:transition spd="slow" advTm="11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>
                <a:sym typeface="Wingdings" panose="05000000000000000000" pitchFamily="2" charset="2"/>
              </a:rPr>
              <a:t> Vertex Cover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a graph G = (V,E)</a:t>
            </a:r>
            <a:endParaRPr lang="en-US" dirty="0"/>
          </a:p>
          <a:p>
            <a:r>
              <a:rPr lang="en-US" dirty="0"/>
              <a:t>Create the complement of G, G’=(V,E’), where E’ is the set of all pairs of vertices not connected by an edge in graph G.</a:t>
            </a:r>
            <a:endParaRPr lang="en-US" dirty="0"/>
          </a:p>
          <a:p>
            <a:pPr lvl="1"/>
            <a:r>
              <a:rPr lang="en-US" dirty="0"/>
              <a:t>In other words, you get G’ from G by connecting every vertex to every other vertex with an edge, then erasing all edges in E.</a:t>
            </a:r>
            <a:endParaRPr lang="en-US" dirty="0"/>
          </a:p>
          <a:p>
            <a:r>
              <a:rPr lang="en-US" dirty="0"/>
              <a:t>Suppose that we have a graph with a k-clique.  Call this clique V*.  Then we will show that this graph G’ has a vertex cover of size |V|-k, specifically V-V* (every vertex not in the clique).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67"/>
    </mc:Choice>
    <mc:Fallback>
      <p:transition spd="slow" advTm="54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8264"/>
            <a:ext cx="2895600" cy="6094103"/>
          </a:xfrm>
        </p:spPr>
        <p:txBody>
          <a:bodyPr>
            <a:normAutofit/>
          </a:bodyPr>
          <a:lstStyle/>
          <a:p>
            <a:r>
              <a:rPr lang="en-US" sz="2400" dirty="0"/>
              <a:t>Clearly, each of the x</a:t>
            </a:r>
            <a:r>
              <a:rPr lang="en-US" sz="2400" baseline="-25000" dirty="0"/>
              <a:t>i</a:t>
            </a:r>
            <a:r>
              <a:rPr lang="en-US" sz="2400" dirty="0"/>
              <a:t> rows sums to 1, since either v</a:t>
            </a:r>
            <a:r>
              <a:rPr lang="en-US" sz="2400" baseline="-25000" dirty="0"/>
              <a:t>i</a:t>
            </a:r>
            <a:r>
              <a:rPr lang="en-US" sz="2400" dirty="0"/>
              <a:t> or v</a:t>
            </a:r>
            <a:r>
              <a:rPr lang="en-US" sz="2400" baseline="-25000" dirty="0"/>
              <a:t>i</a:t>
            </a:r>
            <a:r>
              <a:rPr lang="en-US" sz="2400" dirty="0"/>
              <a:t>’ is selected.</a:t>
            </a:r>
            <a:endParaRPr lang="en-US" sz="2400" dirty="0"/>
          </a:p>
          <a:p>
            <a:r>
              <a:rPr lang="en-US" sz="2400" dirty="0"/>
              <a:t>We choose the s-rows enough to make the sum = 4.</a:t>
            </a:r>
            <a:endParaRPr lang="en-US" sz="2400" dirty="0"/>
          </a:p>
          <a:p>
            <a:pPr lvl="1"/>
            <a:r>
              <a:rPr lang="en-US" sz="2000" dirty="0"/>
              <a:t>Each true literal in that clause adds 1 to the sum of the </a:t>
            </a:r>
            <a:r>
              <a:rPr lang="en-US" sz="2000" dirty="0" err="1"/>
              <a:t>C</a:t>
            </a:r>
            <a:r>
              <a:rPr lang="en-US" sz="2000" baseline="-25000" dirty="0" err="1"/>
              <a:t>j</a:t>
            </a:r>
            <a:r>
              <a:rPr lang="en-US" sz="2000" dirty="0"/>
              <a:t> column, to equal 4 you have to add 1, 2, or 3.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910289" y="152400"/>
          <a:ext cx="6096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V1’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V2’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V3’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S1’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S2’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S3’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S4’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62"/>
    </mc:Choice>
    <mc:Fallback>
      <p:transition spd="slow" advTm="13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-8264"/>
            <a:ext cx="2895600" cy="686626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Now suppose we create a table like this from the SAT problem.  </a:t>
            </a:r>
            <a:endParaRPr lang="en-US" sz="2400" dirty="0"/>
          </a:p>
          <a:p>
            <a:r>
              <a:rPr lang="en-US" sz="2400" dirty="0"/>
              <a:t>Suppose we find a subset that sums to t.</a:t>
            </a:r>
            <a:endParaRPr lang="en-US" sz="2400" dirty="0"/>
          </a:p>
          <a:p>
            <a:r>
              <a:rPr lang="en-US" sz="2400" dirty="0"/>
              <a:t>It has either v</a:t>
            </a:r>
            <a:r>
              <a:rPr lang="en-US" sz="2400" baseline="-25000" dirty="0"/>
              <a:t>i</a:t>
            </a:r>
            <a:r>
              <a:rPr lang="en-US" sz="2400" dirty="0"/>
              <a:t> or v</a:t>
            </a:r>
            <a:r>
              <a:rPr lang="en-US" sz="2400" baseline="-25000" dirty="0"/>
              <a:t>i</a:t>
            </a:r>
            <a:r>
              <a:rPr lang="en-US" sz="2400" dirty="0"/>
              <a:t>’ but not both for each </a:t>
            </a:r>
            <a:r>
              <a:rPr lang="en-US" sz="2400" dirty="0" err="1"/>
              <a:t>i</a:t>
            </a:r>
            <a:r>
              <a:rPr lang="en-US" sz="2400" dirty="0"/>
              <a:t>, because the x</a:t>
            </a:r>
            <a:r>
              <a:rPr lang="en-US" sz="2400" baseline="-25000" dirty="0"/>
              <a:t>i</a:t>
            </a:r>
            <a:r>
              <a:rPr lang="en-US" sz="2400" dirty="0"/>
              <a:t> columns all sum to 1.  </a:t>
            </a:r>
            <a:endParaRPr lang="en-US" sz="2400" dirty="0"/>
          </a:p>
          <a:p>
            <a:r>
              <a:rPr lang="en-US" sz="2400" dirty="0"/>
              <a:t>At least one “1” is in the v</a:t>
            </a:r>
            <a:r>
              <a:rPr lang="en-US" sz="2400" baseline="-25000" dirty="0"/>
              <a:t>i</a:t>
            </a:r>
            <a:r>
              <a:rPr lang="en-US" sz="2400" dirty="0"/>
              <a:t>/v</a:t>
            </a:r>
            <a:r>
              <a:rPr lang="en-US" sz="2400" baseline="-25000" dirty="0"/>
              <a:t>i</a:t>
            </a:r>
            <a:r>
              <a:rPr lang="en-US" sz="2400" dirty="0"/>
              <a:t>’ rows of the </a:t>
            </a:r>
            <a:r>
              <a:rPr lang="en-US" sz="2400" dirty="0" err="1"/>
              <a:t>C</a:t>
            </a:r>
            <a:r>
              <a:rPr lang="en-US" sz="2400" baseline="-25000" dirty="0" err="1"/>
              <a:t>j</a:t>
            </a:r>
            <a:r>
              <a:rPr lang="en-US" sz="2400" dirty="0"/>
              <a:t> columns, since </a:t>
            </a:r>
            <a:r>
              <a:rPr lang="en-US" sz="2400" dirty="0">
                <a:sym typeface="Symbol" panose="05050102010706020507" pitchFamily="18" charset="2"/>
              </a:rPr>
              <a:t></a:t>
            </a:r>
            <a:r>
              <a:rPr lang="en-US" sz="2400" dirty="0" err="1">
                <a:sym typeface="Symbol" panose="05050102010706020507" pitchFamily="18" charset="2"/>
              </a:rPr>
              <a:t>s</a:t>
            </a:r>
            <a:r>
              <a:rPr lang="en-US" sz="2400" baseline="-25000" dirty="0" err="1">
                <a:sym typeface="Symbol" panose="05050102010706020507" pitchFamily="18" charset="2"/>
              </a:rPr>
              <a:t>j</a:t>
            </a:r>
            <a:r>
              <a:rPr lang="en-US" sz="2400" dirty="0">
                <a:sym typeface="Symbol" panose="05050102010706020507" pitchFamily="18" charset="2"/>
              </a:rPr>
              <a:t> &lt; 4.  So it satisfies 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910289" y="152400"/>
          <a:ext cx="60960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C3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V1’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V2’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V3’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S1’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S2’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S3’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S4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S4’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94"/>
    </mc:Choice>
    <mc:Fallback>
      <p:transition spd="slow" advTm="60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>
                <a:sym typeface="Wingdings" panose="05000000000000000000" pitchFamily="2" charset="2"/>
              </a:rPr>
              <a:t> Vertex Cover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graph G’ = (V, E’), where G has k-clique V*.</a:t>
            </a:r>
            <a:endParaRPr lang="en-US" dirty="0"/>
          </a:p>
          <a:p>
            <a:pPr lvl="1"/>
            <a:r>
              <a:rPr lang="en-US" dirty="0"/>
              <a:t>|V*| = |k|</a:t>
            </a:r>
            <a:endParaRPr lang="en-US" dirty="0"/>
          </a:p>
          <a:p>
            <a:r>
              <a:rPr lang="en-US" dirty="0"/>
              <a:t>Every edge </a:t>
            </a:r>
            <a:r>
              <a:rPr lang="en-US" dirty="0" err="1"/>
              <a:t>e’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 E’ contains at least one vertex not in the clique.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If both vertices were in the clique, </a:t>
            </a:r>
            <a:r>
              <a:rPr lang="en-US" dirty="0" err="1">
                <a:sym typeface="Symbol" panose="05050102010706020507" pitchFamily="18" charset="2"/>
              </a:rPr>
              <a:t>e’</a:t>
            </a:r>
            <a:r>
              <a:rPr lang="en-US" dirty="0">
                <a:sym typeface="Symbol" panose="05050102010706020507" pitchFamily="18" charset="2"/>
              </a:rPr>
              <a:t>  E.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So at least one vertex on edge e’ is in V-V*.  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So when you iterate over the set of all edges in E’, you will find every vertex in V-V*.  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So V-V*, which is a set of size |V|-k, is a vertex cover for G’.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33"/>
    </mc:Choice>
    <mc:Fallback>
      <p:transition spd="slow" advTm="53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>
                <a:sym typeface="Wingdings" panose="05000000000000000000" pitchFamily="2" charset="2"/>
              </a:rPr>
              <a:t> Vertex Cover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other direction, suppose G’ has a vertex cover V’ </a:t>
            </a:r>
            <a:r>
              <a:rPr lang="en-US" dirty="0">
                <a:sym typeface="Symbol" panose="05050102010706020507" pitchFamily="18" charset="2"/>
              </a:rPr>
              <a:t> V.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|V’|= |V| - k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/>
              <a:t>if an edge (</a:t>
            </a:r>
            <a:r>
              <a:rPr lang="en-US" dirty="0" err="1"/>
              <a:t>u,v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 </a:t>
            </a:r>
            <a:r>
              <a:rPr lang="en-US" dirty="0"/>
              <a:t>E’, then either u or v or both are in V’.  </a:t>
            </a:r>
            <a:endParaRPr lang="en-US" dirty="0"/>
          </a:p>
          <a:p>
            <a:r>
              <a:rPr lang="en-US" dirty="0"/>
              <a:t>The contrapositive of this is that if u </a:t>
            </a:r>
            <a:r>
              <a:rPr lang="en-US" dirty="0">
                <a:sym typeface="Symbol" panose="05050102010706020507" pitchFamily="18" charset="2"/>
              </a:rPr>
              <a:t> V’ and v  V’, then  edge (</a:t>
            </a:r>
            <a:r>
              <a:rPr lang="en-US" dirty="0" err="1">
                <a:sym typeface="Symbol" panose="05050102010706020507" pitchFamily="18" charset="2"/>
              </a:rPr>
              <a:t>u,v</a:t>
            </a:r>
            <a:r>
              <a:rPr lang="en-US" dirty="0">
                <a:sym typeface="Symbol" panose="05050102010706020507" pitchFamily="18" charset="2"/>
              </a:rPr>
              <a:t>)  </a:t>
            </a:r>
            <a:r>
              <a:rPr lang="en-US" dirty="0"/>
              <a:t>E.  </a:t>
            </a:r>
            <a:endParaRPr lang="en-US" dirty="0"/>
          </a:p>
          <a:p>
            <a:r>
              <a:rPr lang="en-US" dirty="0"/>
              <a:t>Thus V-V’ is a clique of size |V| - |V’| = k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32"/>
    </mc:Choice>
    <mc:Fallback>
      <p:transition spd="slow" advTm="50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Reduction:  3-CNF-SAT </a:t>
            </a:r>
            <a:r>
              <a:rPr lang="en-US" dirty="0">
                <a:sym typeface="Wingdings" panose="05000000000000000000" pitchFamily="2" charset="2"/>
              </a:rPr>
              <a:t> Vertex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Vertex Cover problem is NP-complete.</a:t>
            </a:r>
            <a:endParaRPr lang="en-US" dirty="0"/>
          </a:p>
          <a:p>
            <a:r>
              <a:rPr lang="en-US" dirty="0"/>
              <a:t>Proof follows. </a:t>
            </a:r>
            <a:endParaRPr lang="en-US" dirty="0"/>
          </a:p>
          <a:p>
            <a:pPr lvl="1"/>
            <a:r>
              <a:rPr lang="en-US" dirty="0"/>
              <a:t>I want you to be able to understand the proof.  </a:t>
            </a:r>
            <a:endParaRPr lang="en-US" dirty="0"/>
          </a:p>
          <a:p>
            <a:pPr lvl="1"/>
            <a:r>
              <a:rPr lang="en-US" dirty="0"/>
              <a:t>Coming up with this proof in the first place must have been really difficult.  </a:t>
            </a:r>
            <a:endParaRPr lang="en-US" dirty="0"/>
          </a:p>
          <a:p>
            <a:r>
              <a:rPr lang="en-US" dirty="0"/>
              <a:t>Proof outline: 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Show that Vertex Cover </a:t>
            </a:r>
            <a:r>
              <a:rPr lang="en-US" dirty="0">
                <a:sym typeface="Symbol" panose="05050102010706020507"/>
              </a:rPr>
              <a:t></a:t>
            </a:r>
            <a:r>
              <a:rPr lang="en-US" dirty="0"/>
              <a:t> NP,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reduce 3SAT to VC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show that a solution to 3SAT generates a solution to VC, 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Show that a solution to VC generates a solution to 3SAT.</a:t>
            </a:r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52"/>
    </mc:Choice>
    <mc:Fallback>
      <p:transition spd="slow" advTm="5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3-CNF-SAT reduces to V.C.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the Boolean formula is </a:t>
            </a:r>
            <a:r>
              <a:rPr lang="el-GR" dirty="0"/>
              <a:t>φ</a:t>
            </a:r>
            <a:r>
              <a:rPr lang="en-US" dirty="0"/>
              <a:t> = ( x</a:t>
            </a:r>
            <a:r>
              <a:rPr lang="en-US" baseline="-25000" dirty="0"/>
              <a:t>i</a:t>
            </a:r>
            <a:r>
              <a:rPr lang="en-US" dirty="0"/>
              <a:t>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 ) </a:t>
            </a:r>
            <a:r>
              <a:rPr lang="en-US" dirty="0">
                <a:sym typeface="Symbol" panose="05050102010706020507"/>
              </a:rPr>
              <a:t></a:t>
            </a:r>
            <a:r>
              <a:rPr lang="en-US" dirty="0"/>
              <a:t> (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p</a:t>
            </a:r>
            <a:r>
              <a:rPr lang="en-US" dirty="0"/>
              <a:t> ) </a:t>
            </a:r>
            <a:r>
              <a:rPr lang="en-US" dirty="0">
                <a:sym typeface="Symbol" panose="05050102010706020507"/>
              </a:rPr>
              <a:t></a:t>
            </a:r>
            <a:r>
              <a:rPr lang="en-US" dirty="0"/>
              <a:t> …   Here the x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, etc. are any variables, and x</a:t>
            </a:r>
            <a:r>
              <a:rPr lang="en-US" baseline="-25000" dirty="0"/>
              <a:t>i</a:t>
            </a:r>
            <a:r>
              <a:rPr lang="en-US" dirty="0"/>
              <a:t> can be either x</a:t>
            </a:r>
            <a:r>
              <a:rPr lang="en-US" baseline="-25000" dirty="0"/>
              <a:t>i </a:t>
            </a:r>
            <a:r>
              <a:rPr lang="en-US" dirty="0"/>
              <a:t>or !x</a:t>
            </a:r>
            <a:r>
              <a:rPr lang="en-US" baseline="-25000" dirty="0"/>
              <a:t>i</a:t>
            </a:r>
            <a:r>
              <a:rPr lang="en-US" dirty="0"/>
              <a:t> , its complement.  The reduction converts each variable x</a:t>
            </a:r>
            <a:r>
              <a:rPr lang="en-US" baseline="-25000" dirty="0"/>
              <a:t>i</a:t>
            </a:r>
            <a:r>
              <a:rPr lang="en-US" dirty="0"/>
              <a:t> into a graph with two connected nodes, x</a:t>
            </a:r>
            <a:r>
              <a:rPr lang="en-US" baseline="-25000" dirty="0"/>
              <a:t>i</a:t>
            </a:r>
            <a:r>
              <a:rPr lang="en-US" dirty="0"/>
              <a:t> and !x</a:t>
            </a:r>
            <a:r>
              <a:rPr lang="en-US" baseline="-25000" dirty="0"/>
              <a:t>i</a:t>
            </a:r>
            <a:r>
              <a:rPr lang="en-US" dirty="0"/>
              <a:t>. 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ec75-vc-var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613666"/>
            <a:ext cx="2362200" cy="61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05"/>
    </mc:Choice>
    <mc:Fallback>
      <p:transition spd="slow" advTm="46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3-CNF-SAT reduces to V.C.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also converts each clause into a 3-node graph, with each node one variable in the clause.  For instance, here is ( !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</a:t>
            </a:r>
            <a:r>
              <a:rPr lang="en-US" i="1" dirty="0" err="1"/>
              <a:t>x</a:t>
            </a:r>
            <a:r>
              <a:rPr lang="en-US" i="1" baseline="-25000" dirty="0" err="1"/>
              <a:t>k</a:t>
            </a:r>
            <a:r>
              <a:rPr lang="en-US" dirty="0"/>
              <a:t> )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Finally, connectors join all instances of a variable in the clause subgraphs (“clause gadget”) to its instance in the node/negation pair (“variable gadget”).</a:t>
            </a:r>
            <a:endParaRPr lang="en-US" dirty="0"/>
          </a:p>
        </p:txBody>
      </p:sp>
      <p:pic>
        <p:nvPicPr>
          <p:cNvPr id="6" name="Picture 5" descr="sec75-vc-cla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514600"/>
            <a:ext cx="2362199" cy="16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85"/>
    </mc:Choice>
    <mc:Fallback>
      <p:transition spd="slow" advTm="40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3-CNF-SAT reduces to V.C.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 example, consider the formula </a:t>
            </a:r>
            <a:r>
              <a:rPr lang="el-GR" dirty="0"/>
              <a:t>φ</a:t>
            </a:r>
            <a:r>
              <a:rPr lang="en-US" dirty="0"/>
              <a:t> = (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) </a:t>
            </a:r>
            <a:r>
              <a:rPr lang="en-US" dirty="0">
                <a:sym typeface="Symbol" panose="05050102010706020507"/>
              </a:rPr>
              <a:t></a:t>
            </a:r>
            <a:r>
              <a:rPr lang="en-US" dirty="0"/>
              <a:t> ( !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)</a:t>
            </a:r>
            <a:endParaRPr lang="en-US" dirty="0"/>
          </a:p>
          <a:p>
            <a:r>
              <a:rPr lang="en-US" dirty="0"/>
              <a:t>Here’s the graph corresponding to this: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Selecting x</a:t>
            </a:r>
            <a:r>
              <a:rPr lang="en-US" baseline="-25000" dirty="0"/>
              <a:t>i</a:t>
            </a:r>
            <a:r>
              <a:rPr lang="en-US" dirty="0"/>
              <a:t>= true corresponds to putting the left node in a node gadget into the vertex cover, and = false corresponds to putting the right node in a vertex cover.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ec75-vc-ex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2362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5120640" y="2411640"/>
              <a:ext cx="411840" cy="217800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5120640" y="2411640"/>
                <a:ext cx="411840" cy="21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Ink 9"/>
              <p14:cNvContentPartPr/>
              <p14:nvPr/>
            </p14:nvContentPartPr>
            <p14:xfrm>
              <a:off x="2365920" y="2377440"/>
              <a:ext cx="308880" cy="28620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5"/>
            </p:blipFill>
            <p:spPr>
              <a:xfrm>
                <a:off x="2365920" y="2377440"/>
                <a:ext cx="308880" cy="28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4" name="Ink 13"/>
              <p14:cNvContentPartPr/>
              <p14:nvPr/>
            </p14:nvContentPartPr>
            <p14:xfrm>
              <a:off x="5806440" y="3589200"/>
              <a:ext cx="297360" cy="22896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7"/>
            </p:blipFill>
            <p:spPr>
              <a:xfrm>
                <a:off x="5806440" y="3589200"/>
                <a:ext cx="297360" cy="228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6" name="Ink 15"/>
              <p14:cNvContentPartPr/>
              <p14:nvPr/>
            </p14:nvContentPartPr>
            <p14:xfrm>
              <a:off x="3543120" y="4343400"/>
              <a:ext cx="263520" cy="21744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9"/>
            </p:blipFill>
            <p:spPr>
              <a:xfrm>
                <a:off x="3543120" y="4343400"/>
                <a:ext cx="263520" cy="217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7" name="Ink 16"/>
              <p14:cNvContentPartPr/>
              <p14:nvPr/>
            </p14:nvContentPartPr>
            <p14:xfrm>
              <a:off x="6400800" y="4297680"/>
              <a:ext cx="263160" cy="21744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11"/>
            </p:blipFill>
            <p:spPr>
              <a:xfrm>
                <a:off x="6400800" y="4297680"/>
                <a:ext cx="263160" cy="2174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3" name="Ink 22"/>
              <p14:cNvContentPartPr/>
              <p14:nvPr/>
            </p14:nvContentPartPr>
            <p14:xfrm>
              <a:off x="2434680" y="4275000"/>
              <a:ext cx="251640" cy="17172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13"/>
            </p:blipFill>
            <p:spPr>
              <a:xfrm>
                <a:off x="2434680" y="4275000"/>
                <a:ext cx="251640" cy="1717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6" name="Ink 5"/>
              <p14:cNvContentPartPr/>
              <p14:nvPr/>
            </p14:nvContentPartPr>
            <p14:xfrm>
              <a:off x="5170320" y="4357800"/>
              <a:ext cx="402120" cy="80640"/>
            </p14:xfrm>
          </p:contentPart>
        </mc:Choice>
        <mc:Fallback xmlns="">
          <p:pic>
            <p:nvPicPr>
              <p:cNvPr id="6" name="Ink 5"/>
            </p:nvPicPr>
            <p:blipFill>
              <a:blip r:embed="rId15"/>
            </p:blipFill>
            <p:spPr>
              <a:xfrm>
                <a:off x="5170320" y="4357800"/>
                <a:ext cx="402120" cy="80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7" name="Ink 6"/>
              <p14:cNvContentPartPr/>
              <p14:nvPr/>
            </p14:nvContentPartPr>
            <p14:xfrm>
              <a:off x="3696840" y="2455560"/>
              <a:ext cx="277200" cy="134280"/>
            </p14:xfrm>
          </p:contentPart>
        </mc:Choice>
        <mc:Fallback xmlns="">
          <p:pic>
            <p:nvPicPr>
              <p:cNvPr id="7" name="Ink 6"/>
            </p:nvPicPr>
            <p:blipFill>
              <a:blip r:embed="rId17"/>
            </p:blipFill>
            <p:spPr>
              <a:xfrm>
                <a:off x="3696840" y="2455560"/>
                <a:ext cx="277200" cy="134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8" name="Ink 7"/>
              <p14:cNvContentPartPr/>
              <p14:nvPr/>
            </p14:nvContentPartPr>
            <p14:xfrm>
              <a:off x="2973600" y="3634560"/>
              <a:ext cx="259560" cy="2412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9"/>
            </p:blipFill>
            <p:spPr>
              <a:xfrm>
                <a:off x="2973600" y="3634560"/>
                <a:ext cx="259560" cy="241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9" name="Ink 8"/>
              <p14:cNvContentPartPr/>
              <p14:nvPr/>
            </p14:nvContentPartPr>
            <p14:xfrm>
              <a:off x="6518880" y="2375280"/>
              <a:ext cx="294840" cy="268200"/>
            </p14:xfrm>
          </p:contentPart>
        </mc:Choice>
        <mc:Fallback xmlns="">
          <p:pic>
            <p:nvPicPr>
              <p:cNvPr id="9" name="Ink 8"/>
            </p:nvPicPr>
            <p:blipFill>
              <a:blip r:embed="rId21"/>
            </p:blipFill>
            <p:spPr>
              <a:xfrm>
                <a:off x="6518880" y="2375280"/>
                <a:ext cx="294840" cy="268200"/>
              </a:xfrm>
              <a:prstGeom prst="rect"/>
            </p:spPr>
          </p:pic>
        </mc:Fallback>
      </mc:AlternateContent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55"/>
    </mc:Choice>
    <mc:Fallback>
      <p:transition spd="slow" advTm="71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to 3-CNF-SAT </a:t>
            </a:r>
            <a:r>
              <a:rPr lang="en-US" dirty="0">
                <a:sym typeface="Wingdings" panose="05000000000000000000" pitchFamily="2" charset="2"/>
              </a:rPr>
              <a:t> Solution to VC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/>
          <a:lstStyle/>
          <a:p>
            <a:r>
              <a:rPr lang="en-US" dirty="0"/>
              <a:t>Given a solution to 3SAT, select the true literal in the solution and put the nodes in the variable gadget corresponding to the variable assignment into the vertex cover.  </a:t>
            </a:r>
            <a:endParaRPr lang="en-US" dirty="0"/>
          </a:p>
          <a:p>
            <a:pPr lvl="1"/>
            <a:r>
              <a:rPr lang="en-US" dirty="0"/>
              <a:t>For instance, in our example, x</a:t>
            </a:r>
            <a:r>
              <a:rPr lang="en-US" baseline="-25000" dirty="0"/>
              <a:t>1</a:t>
            </a:r>
            <a:r>
              <a:rPr lang="en-US" dirty="0"/>
              <a:t> = 0 and x</a:t>
            </a:r>
            <a:r>
              <a:rPr lang="en-US" baseline="-25000" dirty="0"/>
              <a:t>2</a:t>
            </a:r>
            <a:r>
              <a:rPr lang="en-US" dirty="0"/>
              <a:t> = 1 is a solution.  So we put !x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 into the vertex cover.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sec75-vc-ex1b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581400"/>
            <a:ext cx="6172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70"/>
    </mc:Choice>
    <mc:Fallback>
      <p:transition spd="slow" advTm="56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7153</Words>
  <Application>WPS Presentation</Application>
  <PresentationFormat>On-screen Show (4:3)</PresentationFormat>
  <Paragraphs>1292</Paragraphs>
  <Slides>21</Slides>
  <Notes>0</Notes>
  <HiddenSlides>0</HiddenSlides>
  <MMClips>71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SimSun</vt:lpstr>
      <vt:lpstr>Wingdings</vt:lpstr>
      <vt:lpstr>Symbol</vt:lpstr>
      <vt:lpstr>Symbol</vt:lpstr>
      <vt:lpstr>Courier New</vt:lpstr>
      <vt:lpstr>Calibri</vt:lpstr>
      <vt:lpstr>Microsoft YaHei</vt:lpstr>
      <vt:lpstr>Arial Unicode MS</vt:lpstr>
      <vt:lpstr>Office Theme</vt:lpstr>
      <vt:lpstr>Custom Design</vt:lpstr>
      <vt:lpstr>Vertex Cover  NP</vt:lpstr>
      <vt:lpstr>Clique  Vertex Cover (I)</vt:lpstr>
      <vt:lpstr>Clique  Vertex Cover (II)</vt:lpstr>
      <vt:lpstr>Clique  Vertex Cover (III)</vt:lpstr>
      <vt:lpstr>Reduction:  3-CNF-SAT  Vertex Cover</vt:lpstr>
      <vt:lpstr>3-CNF-SAT reduces to V.C. (I)</vt:lpstr>
      <vt:lpstr>3-CNF-SAT reduces to V.C. (II)</vt:lpstr>
      <vt:lpstr>3-CNF-SAT reduces to V.C. (III)</vt:lpstr>
      <vt:lpstr>Solution to 3-CNF-SAT  Solution to VC (I)</vt:lpstr>
      <vt:lpstr>Solution to 3-CNF-SAT  Solution to VC (II)</vt:lpstr>
      <vt:lpstr>Solution to VC  Solution to 3-CNF-SAT</vt:lpstr>
      <vt:lpstr>Solution to VC  Solution to 3-CNF-SAT</vt:lpstr>
      <vt:lpstr>Subset Sum</vt:lpstr>
      <vt:lpstr>Subset Sum II</vt:lpstr>
      <vt:lpstr>Mapping 3-CNF-SAT to a Subset-Sum Table</vt:lpstr>
      <vt:lpstr>Mapping 3-CNF-SAT to Table (I)</vt:lpstr>
      <vt:lpstr>Mapping 3-CNF-SAT to Table (II)</vt:lpstr>
      <vt:lpstr>Mapping 3-CNF-SAT to Table (III)</vt:lpstr>
      <vt:lpstr>Subset-Sum continued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206</cp:revision>
  <cp:lastPrinted>2017-04-12T21:06:00Z</cp:lastPrinted>
  <dcterms:created xsi:type="dcterms:W3CDTF">2015-02-02T20:26:00Z</dcterms:created>
  <dcterms:modified xsi:type="dcterms:W3CDTF">2021-05-07T03:27:41Z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